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80" r:id="rId3"/>
    <p:sldId id="292" r:id="rId4"/>
    <p:sldId id="291" r:id="rId5"/>
    <p:sldId id="282" r:id="rId6"/>
    <p:sldId id="257" r:id="rId7"/>
    <p:sldId id="258" r:id="rId8"/>
    <p:sldId id="259" r:id="rId9"/>
    <p:sldId id="260" r:id="rId10"/>
    <p:sldId id="261" r:id="rId11"/>
    <p:sldId id="279" r:id="rId12"/>
    <p:sldId id="283" r:id="rId13"/>
    <p:sldId id="262" r:id="rId14"/>
    <p:sldId id="294" r:id="rId15"/>
    <p:sldId id="263" r:id="rId16"/>
    <p:sldId id="284" r:id="rId17"/>
    <p:sldId id="264" r:id="rId18"/>
    <p:sldId id="277" r:id="rId19"/>
    <p:sldId id="293" r:id="rId20"/>
    <p:sldId id="285" r:id="rId21"/>
    <p:sldId id="289" r:id="rId22"/>
    <p:sldId id="266" r:id="rId23"/>
    <p:sldId id="290" r:id="rId24"/>
    <p:sldId id="265" r:id="rId25"/>
    <p:sldId id="275" r:id="rId26"/>
    <p:sldId id="274" r:id="rId27"/>
    <p:sldId id="287" r:id="rId28"/>
    <p:sldId id="296" r:id="rId29"/>
    <p:sldId id="288" r:id="rId30"/>
    <p:sldId id="268" r:id="rId31"/>
    <p:sldId id="269" r:id="rId32"/>
    <p:sldId id="278" r:id="rId33"/>
  </p:sldIdLst>
  <p:sldSz cx="24384000" cy="13716000"/>
  <p:notesSz cx="13716000" cy="24384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1pPr>
    <a:lvl2pPr marL="0" marR="0" indent="4572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2pPr>
    <a:lvl3pPr marL="0" marR="0" indent="9144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3pPr>
    <a:lvl4pPr marL="0" marR="0" indent="13716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4pPr>
    <a:lvl5pPr marL="0" marR="0" indent="18288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5pPr>
    <a:lvl6pPr marL="0" marR="0" indent="22860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6pPr>
    <a:lvl7pPr marL="0" marR="0" indent="27432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7pPr>
    <a:lvl8pPr marL="0" marR="0" indent="32004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8pPr>
    <a:lvl9pPr marL="0" marR="0" indent="3657600" algn="l" defTabSz="914400">
      <a:lnSpc>
        <a:spcPct val="100000"/>
      </a:lnSpc>
      <a:spcBef>
        <a:spcPts val="0"/>
      </a:spcBef>
      <a:spcAft>
        <a:spcPts val="0"/>
      </a:spcAft>
      <a:buClrTx/>
      <a:buSzTx/>
      <a:buFontTx/>
      <a:buNone/>
      <a:defRPr sz="2800" b="0" i="0" u="none" strike="noStrike" cap="none" spc="0">
        <a:ln>
          <a:noFill/>
        </a:ln>
        <a:solidFill>
          <a:schemeClr val="accent1"/>
        </a:solidFill>
        <a:latin typeface="Arial Narrow"/>
        <a:ea typeface="Arial Narrow"/>
        <a:cs typeface="Arial Narrow"/>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ßner, Maria Theresa" initials="MMT" lastIdx="14" clrIdx="0">
    <p:extLst>
      <p:ext uri="{19B8F6BF-5375-455C-9EA6-DF929625EA0E}">
        <p15:presenceInfo xmlns:p15="http://schemas.microsoft.com/office/powerpoint/2012/main" userId="S-1-5-21-4067235140-1533088134-611191706-38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14" autoAdjust="0"/>
    <p:restoredTop sz="82091" autoAdjust="0"/>
  </p:normalViewPr>
  <p:slideViewPr>
    <p:cSldViewPr>
      <p:cViewPr varScale="1">
        <p:scale>
          <a:sx n="28" d="100"/>
          <a:sy n="28" d="100"/>
        </p:scale>
        <p:origin x="27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9T12:01:39.874" idx="13">
    <p:pos x="10" y="10"/>
    <p:text>Nach Möglichkeit ergänzen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09T12:01:55.818" idx="14">
    <p:pos x="10" y="10"/>
    <p:text>Physische Geographie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Shape 133"/>
          <p:cNvSpPr>
            <a:spLocks noGrp="1" noRot="1" noChangeAspect="1"/>
          </p:cNvSpPr>
          <p:nvPr>
            <p:ph type="sldImg"/>
          </p:nvPr>
        </p:nvSpPr>
        <p:spPr bwMode="auto">
          <a:xfrm>
            <a:off x="1143000" y="685800"/>
            <a:ext cx="4572000" cy="3429000"/>
          </a:xfrm>
          <a:prstGeom prst="rect">
            <a:avLst/>
          </a:prstGeom>
        </p:spPr>
        <p:txBody>
          <a:bodyPr/>
          <a:lstStyle/>
          <a:p>
            <a:pPr>
              <a:defRPr/>
            </a:pPr>
            <a:endParaRPr/>
          </a:p>
        </p:txBody>
      </p:sp>
      <p:sp>
        <p:nvSpPr>
          <p:cNvPr id="5" name="Shape 134"/>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defTabSz="457200">
      <a:lnSpc>
        <a:spcPct val="125000"/>
      </a:lnSpc>
      <a:defRPr sz="4800">
        <a:latin typeface="+mn-lt"/>
        <a:ea typeface="+mn-ea"/>
        <a:cs typeface="+mn-cs"/>
      </a:defRPr>
    </a:lvl1pPr>
    <a:lvl2pPr indent="228600" defTabSz="457200">
      <a:lnSpc>
        <a:spcPct val="125000"/>
      </a:lnSpc>
      <a:defRPr sz="4800">
        <a:latin typeface="+mn-lt"/>
        <a:ea typeface="+mn-ea"/>
        <a:cs typeface="+mn-cs"/>
      </a:defRPr>
    </a:lvl2pPr>
    <a:lvl3pPr indent="457200" defTabSz="457200">
      <a:lnSpc>
        <a:spcPct val="125000"/>
      </a:lnSpc>
      <a:defRPr sz="4800">
        <a:latin typeface="+mn-lt"/>
        <a:ea typeface="+mn-ea"/>
        <a:cs typeface="+mn-cs"/>
      </a:defRPr>
    </a:lvl3pPr>
    <a:lvl4pPr indent="685800" defTabSz="457200">
      <a:lnSpc>
        <a:spcPct val="125000"/>
      </a:lnSpc>
      <a:defRPr sz="4800">
        <a:latin typeface="+mn-lt"/>
        <a:ea typeface="+mn-ea"/>
        <a:cs typeface="+mn-cs"/>
      </a:defRPr>
    </a:lvl4pPr>
    <a:lvl5pPr indent="914400" defTabSz="457200">
      <a:lnSpc>
        <a:spcPct val="125000"/>
      </a:lnSpc>
      <a:defRPr sz="4800">
        <a:latin typeface="+mn-lt"/>
        <a:ea typeface="+mn-ea"/>
        <a:cs typeface="+mn-cs"/>
      </a:defRPr>
    </a:lvl5pPr>
    <a:lvl6pPr indent="1143000" defTabSz="457200">
      <a:lnSpc>
        <a:spcPct val="125000"/>
      </a:lnSpc>
      <a:defRPr sz="4800">
        <a:latin typeface="+mn-lt"/>
        <a:ea typeface="+mn-ea"/>
        <a:cs typeface="+mn-cs"/>
      </a:defRPr>
    </a:lvl6pPr>
    <a:lvl7pPr indent="1371600" defTabSz="457200">
      <a:lnSpc>
        <a:spcPct val="125000"/>
      </a:lnSpc>
      <a:defRPr sz="4800">
        <a:latin typeface="+mn-lt"/>
        <a:ea typeface="+mn-ea"/>
        <a:cs typeface="+mn-cs"/>
      </a:defRPr>
    </a:lvl7pPr>
    <a:lvl8pPr indent="1600200" defTabSz="457200">
      <a:lnSpc>
        <a:spcPct val="125000"/>
      </a:lnSpc>
      <a:defRPr sz="4800">
        <a:latin typeface="+mn-lt"/>
        <a:ea typeface="+mn-ea"/>
        <a:cs typeface="+mn-cs"/>
      </a:defRPr>
    </a:lvl8pPr>
    <a:lvl9pPr indent="1828800" defTabSz="457200">
      <a:lnSpc>
        <a:spcPct val="125000"/>
      </a:lnSpc>
      <a:defRPr sz="48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5273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7267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4560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8013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98624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8016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15 Minuten plus 5 Nachfragen</a:t>
            </a:r>
          </a:p>
        </p:txBody>
      </p:sp>
    </p:spTree>
    <p:extLst>
      <p:ext uri="{BB962C8B-B14F-4D97-AF65-F5344CB8AC3E}">
        <p14:creationId xmlns:p14="http://schemas.microsoft.com/office/powerpoint/2010/main" val="367667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7847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9494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4691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8608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3822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1795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7209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elfolie">
    <p:spTree>
      <p:nvGrpSpPr>
        <p:cNvPr id="1" name=""/>
        <p:cNvGrpSpPr/>
        <p:nvPr/>
      </p:nvGrpSpPr>
      <p:grpSpPr bwMode="auto">
        <a:xfrm>
          <a:off x="0" y="0"/>
          <a:ext cx="0" cy="0"/>
          <a:chOff x="0" y="0"/>
          <a:chExt cx="0" cy="0"/>
        </a:xfrm>
      </p:grpSpPr>
      <p:sp>
        <p:nvSpPr>
          <p:cNvPr id="4" name="Shape 15"/>
          <p:cNvSpPr>
            <a:spLocks noGrp="1"/>
          </p:cNvSpPr>
          <p:nvPr>
            <p:ph type="title"/>
          </p:nvPr>
        </p:nvSpPr>
        <p:spPr bwMode="auto">
          <a:prstGeom prst="rect">
            <a:avLst/>
          </a:prstGeom>
        </p:spPr>
        <p:txBody>
          <a:bodyPr/>
          <a:lstStyle/>
          <a:p>
            <a:pPr>
              <a:defRPr/>
            </a:pPr>
            <a:r>
              <a:t>Titeltext</a:t>
            </a:r>
          </a:p>
        </p:txBody>
      </p:sp>
      <p:sp>
        <p:nvSpPr>
          <p:cNvPr id="5" name="Shape 16"/>
          <p:cNvSpPr>
            <a:spLocks noGrp="1"/>
          </p:cNvSpPr>
          <p:nvPr>
            <p:ph type="body" sz="quarter" idx="1"/>
          </p:nvPr>
        </p:nvSpPr>
        <p:spPr bwMode="auto">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Shape 17"/>
          <p:cNvSpPr>
            <a:spLocks noGrp="1"/>
          </p:cNvSpPr>
          <p:nvPr>
            <p:ph type="body" sz="quarter" idx="13"/>
          </p:nvPr>
        </p:nvSpPr>
        <p:spPr bwMode="auto">
          <a:xfrm>
            <a:off x="3774471" y="2178049"/>
            <a:ext cx="19938594" cy="1727620"/>
          </a:xfrm>
          <a:prstGeom prst="rect">
            <a:avLst/>
          </a:prstGeom>
        </p:spPr>
        <p:txBody>
          <a:bodyPr/>
          <a:lstStyle/>
          <a:p>
            <a:pPr marL="342900" indent="-342900">
              <a:defRPr sz="4400">
                <a:solidFill>
                  <a:schemeClr val="accent1"/>
                </a:solidFill>
              </a:defRPr>
            </a:pPr>
            <a:endParaRPr/>
          </a:p>
        </p:txBody>
      </p:sp>
      <p:sp>
        <p:nvSpPr>
          <p:cNvPr id="7" name="Shape 18"/>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Titel und Inhalt">
    <p:spTree>
      <p:nvGrpSpPr>
        <p:cNvPr id="1" name=""/>
        <p:cNvGrpSpPr/>
        <p:nvPr/>
      </p:nvGrpSpPr>
      <p:grpSpPr bwMode="auto">
        <a:xfrm>
          <a:off x="0" y="0"/>
          <a:ext cx="0" cy="0"/>
          <a:chOff x="0" y="0"/>
          <a:chExt cx="0" cy="0"/>
        </a:xfrm>
      </p:grpSpPr>
      <p:sp>
        <p:nvSpPr>
          <p:cNvPr id="4" name="Shape 25"/>
          <p:cNvSpPr>
            <a:spLocks noGrp="1"/>
          </p:cNvSpPr>
          <p:nvPr>
            <p:ph type="body" idx="1"/>
          </p:nvPr>
        </p:nvSpPr>
        <p:spPr bwMode="auto">
          <a:xfrm>
            <a:off x="1894856" y="2970213"/>
            <a:ext cx="18873788" cy="9848851"/>
          </a:xfrm>
          <a:prstGeom prst="rect">
            <a:avLst/>
          </a:prstGeom>
        </p:spPr>
        <p:txBody>
          <a:bodyPr anchor="t"/>
          <a:lstStyle>
            <a:lvl1pPr>
              <a:defRPr sz="4400"/>
            </a:lvl1pPr>
            <a:lvl2pPr marL="654050" indent="-473075">
              <a:buSzPct val="100000"/>
              <a:buChar char="•"/>
              <a:defRPr sz="4400"/>
            </a:lvl2pPr>
            <a:lvl3pPr marL="928686" indent="-482600">
              <a:buSzPct val="100000"/>
              <a:buChar char="•"/>
              <a:defRPr sz="4400"/>
            </a:lvl3pPr>
            <a:lvl4pPr marL="1196975" indent="-482600">
              <a:buSzPct val="100000"/>
              <a:buChar char="•"/>
              <a:defRPr sz="4400"/>
            </a:lvl4pPr>
            <a:lvl5pPr marL="1465262" indent="-476250">
              <a:buSzPct val="100000"/>
              <a:buChar char="•"/>
              <a:defRPr sz="4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5" name="Shape 26"/>
          <p:cNvSpPr>
            <a:spLocks noGrp="1"/>
          </p:cNvSpPr>
          <p:nvPr>
            <p:ph type="title"/>
          </p:nvPr>
        </p:nvSpPr>
        <p:spPr bwMode="auto">
          <a:xfrm>
            <a:off x="4199111" y="196850"/>
            <a:ext cx="16569533" cy="1620591"/>
          </a:xfrm>
          <a:prstGeom prst="rect">
            <a:avLst/>
          </a:prstGeom>
        </p:spPr>
        <p:txBody>
          <a:bodyPr anchor="b"/>
          <a:lstStyle>
            <a:lvl1pPr algn="r">
              <a:defRPr sz="7400"/>
            </a:lvl1pPr>
          </a:lstStyle>
          <a:p>
            <a:pPr>
              <a:defRPr/>
            </a:pPr>
            <a:r>
              <a:t>Titeltext</a:t>
            </a:r>
          </a:p>
        </p:txBody>
      </p:sp>
      <p:sp>
        <p:nvSpPr>
          <p:cNvPr id="6" name="Shape 27"/>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Inhalt und Bild">
    <p:spTree>
      <p:nvGrpSpPr>
        <p:cNvPr id="1" name=""/>
        <p:cNvGrpSpPr/>
        <p:nvPr/>
      </p:nvGrpSpPr>
      <p:grpSpPr bwMode="auto">
        <a:xfrm>
          <a:off x="0" y="0"/>
          <a:ext cx="0" cy="0"/>
          <a:chOff x="0" y="0"/>
          <a:chExt cx="0" cy="0"/>
        </a:xfrm>
      </p:grpSpPr>
      <p:sp>
        <p:nvSpPr>
          <p:cNvPr id="4" name="Shape 34"/>
          <p:cNvSpPr/>
          <p:nvPr/>
        </p:nvSpPr>
        <p:spPr bwMode="auto">
          <a:xfrm>
            <a:off x="152400" y="13338175"/>
            <a:ext cx="1659223" cy="266700"/>
          </a:xfrm>
          <a:prstGeom prst="rect">
            <a:avLst/>
          </a:prstGeom>
          <a:ln w="12700">
            <a:miter lim="400000"/>
          </a:ln>
        </p:spPr>
        <p:txBody>
          <a:bodyPr wrap="none" lIns="0" tIns="0" rIns="0" bIns="0">
            <a:spAutoFit/>
          </a:bodyPr>
          <a:lstStyle>
            <a:lvl1pPr defTabSz="457200">
              <a:defRPr sz="1800"/>
            </a:lvl1pPr>
          </a:lstStyle>
          <a:p>
            <a:pPr>
              <a:defRPr/>
            </a:pPr>
            <a:r>
              <a:t>10. Dezember 2020</a:t>
            </a:r>
          </a:p>
        </p:txBody>
      </p:sp>
      <p:sp>
        <p:nvSpPr>
          <p:cNvPr id="5" name="Shape 35"/>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6" name="image2.pdf"/>
          <p:cNvPicPr>
            <a:picLocks noChangeAspect="1"/>
          </p:cNvPicPr>
          <p:nvPr/>
        </p:nvPicPr>
        <p:blipFill>
          <a:blip r:embed="rId2"/>
          <a:stretch/>
        </p:blipFill>
        <p:spPr bwMode="auto">
          <a:xfrm>
            <a:off x="21697054" y="449287"/>
            <a:ext cx="1997776" cy="1088515"/>
          </a:xfrm>
          <a:prstGeom prst="rect">
            <a:avLst/>
          </a:prstGeom>
          <a:ln w="12700">
            <a:miter lim="400000"/>
          </a:ln>
        </p:spPr>
      </p:pic>
      <p:pic>
        <p:nvPicPr>
          <p:cNvPr id="7" name="image3.pdf"/>
          <p:cNvPicPr>
            <a:picLocks noChangeAspect="1"/>
          </p:cNvPicPr>
          <p:nvPr/>
        </p:nvPicPr>
        <p:blipFill>
          <a:blip r:embed="rId3"/>
          <a:stretch/>
        </p:blipFill>
        <p:spPr bwMode="auto">
          <a:xfrm>
            <a:off x="454695" y="428013"/>
            <a:ext cx="2221628" cy="1285612"/>
          </a:xfrm>
          <a:prstGeom prst="rect">
            <a:avLst/>
          </a:prstGeom>
          <a:ln w="12700">
            <a:miter lim="400000"/>
          </a:ln>
        </p:spPr>
      </p:pic>
      <p:pic>
        <p:nvPicPr>
          <p:cNvPr id="8" name="image4.png"/>
          <p:cNvPicPr>
            <a:picLocks noChangeAspect="1"/>
          </p:cNvPicPr>
          <p:nvPr/>
        </p:nvPicPr>
        <p:blipFill>
          <a:blip r:embed="rId4"/>
          <a:stretch/>
        </p:blipFill>
        <p:spPr bwMode="auto">
          <a:xfrm>
            <a:off x="21233178" y="11068743"/>
            <a:ext cx="2925531" cy="2075434"/>
          </a:xfrm>
          <a:prstGeom prst="rect">
            <a:avLst/>
          </a:prstGeom>
          <a:ln w="12700">
            <a:miter lim="400000"/>
          </a:ln>
        </p:spPr>
      </p:pic>
      <p:sp>
        <p:nvSpPr>
          <p:cNvPr id="9" name="Shape 39"/>
          <p:cNvSpPr>
            <a:spLocks noGrp="1"/>
          </p:cNvSpPr>
          <p:nvPr>
            <p:ph type="title"/>
          </p:nvPr>
        </p:nvSpPr>
        <p:spPr bwMode="auto">
          <a:xfrm>
            <a:off x="4199111" y="196850"/>
            <a:ext cx="16569533" cy="1620591"/>
          </a:xfrm>
          <a:prstGeom prst="rect">
            <a:avLst/>
          </a:prstGeom>
        </p:spPr>
        <p:txBody>
          <a:bodyPr anchor="b"/>
          <a:lstStyle>
            <a:lvl1pPr algn="r">
              <a:defRPr sz="7400"/>
            </a:lvl1pPr>
          </a:lstStyle>
          <a:p>
            <a:pPr>
              <a:defRPr/>
            </a:pPr>
            <a:r>
              <a:t>Titeltext</a:t>
            </a:r>
          </a:p>
        </p:txBody>
      </p:sp>
      <p:sp>
        <p:nvSpPr>
          <p:cNvPr id="10" name="Shape 40"/>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‹Nr.›</a:t>
            </a:fld>
            <a:endParaRPr/>
          </a:p>
        </p:txBody>
      </p:sp>
      <p:sp>
        <p:nvSpPr>
          <p:cNvPr id="11" name="Shape 41"/>
          <p:cNvSpPr>
            <a:spLocks noGrp="1"/>
          </p:cNvSpPr>
          <p:nvPr>
            <p:ph type="body" sz="half" idx="1"/>
          </p:nvPr>
        </p:nvSpPr>
        <p:spPr bwMode="auto">
          <a:xfrm>
            <a:off x="1894856" y="2969567"/>
            <a:ext cx="7200801" cy="9849496"/>
          </a:xfrm>
          <a:prstGeom prst="rect">
            <a:avLst/>
          </a:prstGeom>
        </p:spPr>
        <p:txBody>
          <a:bodyPr anchor="t"/>
          <a:lstStyle>
            <a:lvl1pPr marL="342900" indent="-342900">
              <a:defRPr sz="4400"/>
            </a:lvl1pPr>
            <a:lvl2pPr marL="654050" indent="-473075">
              <a:buSzPct val="100000"/>
              <a:buChar char="•"/>
              <a:defRPr sz="4400"/>
            </a:lvl2pPr>
            <a:lvl3pPr marL="928686" indent="-482600">
              <a:buSzPct val="100000"/>
              <a:buChar char="•"/>
              <a:defRPr sz="4400"/>
            </a:lvl3pPr>
            <a:lvl4pPr marL="1196975" indent="-482600">
              <a:buSzPct val="100000"/>
              <a:buChar char="•"/>
              <a:defRPr sz="4400"/>
            </a:lvl4pPr>
            <a:lvl5pPr marL="1465262" indent="-476250">
              <a:buSzPct val="100000"/>
              <a:buChar char="•"/>
              <a:defRPr sz="4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2" name="Shape 42"/>
          <p:cNvSpPr>
            <a:spLocks noGrp="1"/>
          </p:cNvSpPr>
          <p:nvPr>
            <p:ph type="pic" sz="half" idx="13"/>
          </p:nvPr>
        </p:nvSpPr>
        <p:spPr bwMode="auto">
          <a:xfrm>
            <a:off x="9743727" y="2970213"/>
            <a:ext cx="11024916" cy="9848851"/>
          </a:xfrm>
          <a:prstGeom prst="rect">
            <a:avLst/>
          </a:prstGeom>
        </p:spPr>
        <p:txBody>
          <a:bodyPr lIns="91439" rIns="91439" anchor="t">
            <a:noAutofit/>
          </a:bodyPr>
          <a:lstStyle/>
          <a:p>
            <a:pPr>
              <a:defRP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und zwei Inhalte">
    <p:spTree>
      <p:nvGrpSpPr>
        <p:cNvPr id="1" name=""/>
        <p:cNvGrpSpPr/>
        <p:nvPr/>
      </p:nvGrpSpPr>
      <p:grpSpPr bwMode="auto">
        <a:xfrm>
          <a:off x="0" y="0"/>
          <a:ext cx="0" cy="0"/>
          <a:chOff x="0" y="0"/>
          <a:chExt cx="0" cy="0"/>
        </a:xfrm>
      </p:grpSpPr>
      <p:sp>
        <p:nvSpPr>
          <p:cNvPr id="4" name="Shape 49"/>
          <p:cNvSpPr/>
          <p:nvPr/>
        </p:nvSpPr>
        <p:spPr bwMode="auto">
          <a:xfrm>
            <a:off x="152400" y="13338175"/>
            <a:ext cx="1659223" cy="266700"/>
          </a:xfrm>
          <a:prstGeom prst="rect">
            <a:avLst/>
          </a:prstGeom>
          <a:ln w="12700">
            <a:miter lim="400000"/>
          </a:ln>
        </p:spPr>
        <p:txBody>
          <a:bodyPr wrap="none" lIns="0" tIns="0" rIns="0" bIns="0">
            <a:spAutoFit/>
          </a:bodyPr>
          <a:lstStyle>
            <a:lvl1pPr defTabSz="457200">
              <a:defRPr sz="1800"/>
            </a:lvl1pPr>
          </a:lstStyle>
          <a:p>
            <a:pPr>
              <a:defRPr/>
            </a:pPr>
            <a:r>
              <a:t>10. Dezember 2020</a:t>
            </a:r>
          </a:p>
        </p:txBody>
      </p:sp>
      <p:sp>
        <p:nvSpPr>
          <p:cNvPr id="5" name="Shape 50"/>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6" name="image2.pdf"/>
          <p:cNvPicPr>
            <a:picLocks noChangeAspect="1"/>
          </p:cNvPicPr>
          <p:nvPr/>
        </p:nvPicPr>
        <p:blipFill>
          <a:blip r:embed="rId2"/>
          <a:stretch/>
        </p:blipFill>
        <p:spPr bwMode="auto">
          <a:xfrm>
            <a:off x="21697054" y="449287"/>
            <a:ext cx="1997776" cy="1088515"/>
          </a:xfrm>
          <a:prstGeom prst="rect">
            <a:avLst/>
          </a:prstGeom>
          <a:ln w="12700">
            <a:miter lim="400000"/>
          </a:ln>
        </p:spPr>
      </p:pic>
      <p:pic>
        <p:nvPicPr>
          <p:cNvPr id="7" name="image3.pdf"/>
          <p:cNvPicPr>
            <a:picLocks noChangeAspect="1"/>
          </p:cNvPicPr>
          <p:nvPr/>
        </p:nvPicPr>
        <p:blipFill>
          <a:blip r:embed="rId3"/>
          <a:stretch/>
        </p:blipFill>
        <p:spPr bwMode="auto">
          <a:xfrm>
            <a:off x="454695" y="428013"/>
            <a:ext cx="2221628" cy="1285612"/>
          </a:xfrm>
          <a:prstGeom prst="rect">
            <a:avLst/>
          </a:prstGeom>
          <a:ln w="12700">
            <a:miter lim="400000"/>
          </a:ln>
        </p:spPr>
      </p:pic>
      <p:pic>
        <p:nvPicPr>
          <p:cNvPr id="8" name="image4.png"/>
          <p:cNvPicPr>
            <a:picLocks noChangeAspect="1"/>
          </p:cNvPicPr>
          <p:nvPr/>
        </p:nvPicPr>
        <p:blipFill>
          <a:blip r:embed="rId4"/>
          <a:stretch/>
        </p:blipFill>
        <p:spPr bwMode="auto">
          <a:xfrm>
            <a:off x="21233178" y="11068743"/>
            <a:ext cx="2925531" cy="2075434"/>
          </a:xfrm>
          <a:prstGeom prst="rect">
            <a:avLst/>
          </a:prstGeom>
          <a:ln w="12700">
            <a:miter lim="400000"/>
          </a:ln>
        </p:spPr>
      </p:pic>
      <p:sp>
        <p:nvSpPr>
          <p:cNvPr id="9" name="Shape 54"/>
          <p:cNvSpPr>
            <a:spLocks noGrp="1"/>
          </p:cNvSpPr>
          <p:nvPr>
            <p:ph type="title"/>
          </p:nvPr>
        </p:nvSpPr>
        <p:spPr bwMode="auto">
          <a:xfrm>
            <a:off x="4199111" y="196850"/>
            <a:ext cx="16569533" cy="1620591"/>
          </a:xfrm>
          <a:prstGeom prst="rect">
            <a:avLst/>
          </a:prstGeom>
        </p:spPr>
        <p:txBody>
          <a:bodyPr anchor="b"/>
          <a:lstStyle>
            <a:lvl1pPr algn="r">
              <a:defRPr sz="7400"/>
            </a:lvl1pPr>
          </a:lstStyle>
          <a:p>
            <a:pPr>
              <a:defRPr/>
            </a:pPr>
            <a:r>
              <a:t>Titeltext</a:t>
            </a:r>
          </a:p>
        </p:txBody>
      </p:sp>
      <p:sp>
        <p:nvSpPr>
          <p:cNvPr id="10" name="Shape 55"/>
          <p:cNvSpPr>
            <a:spLocks noGrp="1"/>
          </p:cNvSpPr>
          <p:nvPr>
            <p:ph type="body" sz="half" idx="1"/>
          </p:nvPr>
        </p:nvSpPr>
        <p:spPr bwMode="auto">
          <a:xfrm>
            <a:off x="1894856" y="2969567"/>
            <a:ext cx="9073009" cy="9849496"/>
          </a:xfrm>
          <a:prstGeom prst="rect">
            <a:avLst/>
          </a:prstGeom>
        </p:spPr>
        <p:txBody>
          <a:bodyPr anchor="t"/>
          <a:lstStyle>
            <a:lvl1pPr marL="342900" indent="-342900">
              <a:defRPr sz="4400"/>
            </a:lvl1pPr>
            <a:lvl2pPr marL="654050" indent="-473075">
              <a:buSzPct val="100000"/>
              <a:buChar char="•"/>
              <a:defRPr sz="4400"/>
            </a:lvl2pPr>
            <a:lvl3pPr marL="928686" indent="-482600">
              <a:buSzPct val="100000"/>
              <a:buChar char="•"/>
              <a:defRPr sz="4400"/>
            </a:lvl3pPr>
            <a:lvl4pPr marL="1196975" indent="-482600">
              <a:buSzPct val="100000"/>
              <a:buChar char="•"/>
              <a:defRPr sz="4400"/>
            </a:lvl4pPr>
            <a:lvl5pPr marL="1465262" indent="-476250">
              <a:buSzPct val="100000"/>
              <a:buChar char="•"/>
              <a:defRPr sz="4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1" name="Shape 56"/>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folie">
    <p:bg>
      <p:bgPr>
        <a:blipFill>
          <a:blip r:embed="rId2"/>
          <a:stretch/>
        </a:blipFill>
        <a:effectLst/>
      </p:bgPr>
    </p:bg>
    <p:spTree>
      <p:nvGrpSpPr>
        <p:cNvPr id="1" name=""/>
        <p:cNvGrpSpPr/>
        <p:nvPr/>
      </p:nvGrpSpPr>
      <p:grpSpPr bwMode="auto">
        <a:xfrm>
          <a:off x="0" y="0"/>
          <a:ext cx="0" cy="0"/>
          <a:chOff x="0" y="0"/>
          <a:chExt cx="0" cy="0"/>
        </a:xfrm>
      </p:grpSpPr>
      <p:sp>
        <p:nvSpPr>
          <p:cNvPr id="4" name="Shape 63"/>
          <p:cNvSpPr/>
          <p:nvPr/>
        </p:nvSpPr>
        <p:spPr bwMode="auto">
          <a:xfrm>
            <a:off x="152400" y="13338175"/>
            <a:ext cx="1659223" cy="266700"/>
          </a:xfrm>
          <a:prstGeom prst="rect">
            <a:avLst/>
          </a:prstGeom>
          <a:ln w="12700">
            <a:miter lim="400000"/>
          </a:ln>
        </p:spPr>
        <p:txBody>
          <a:bodyPr wrap="none" lIns="0" tIns="0" rIns="0" bIns="0">
            <a:spAutoFit/>
          </a:bodyPr>
          <a:lstStyle>
            <a:lvl1pPr defTabSz="457200">
              <a:defRPr sz="1800"/>
            </a:lvl1pPr>
          </a:lstStyle>
          <a:p>
            <a:pPr>
              <a:defRPr/>
            </a:pPr>
            <a:r>
              <a:t>10. Dezember 2020</a:t>
            </a:r>
          </a:p>
        </p:txBody>
      </p:sp>
      <p:sp>
        <p:nvSpPr>
          <p:cNvPr id="5" name="Shape 64"/>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6" name="image2.pdf"/>
          <p:cNvPicPr>
            <a:picLocks noChangeAspect="1"/>
          </p:cNvPicPr>
          <p:nvPr/>
        </p:nvPicPr>
        <p:blipFill>
          <a:blip r:embed="rId3"/>
          <a:stretch/>
        </p:blipFill>
        <p:spPr bwMode="auto">
          <a:xfrm>
            <a:off x="21697054" y="449287"/>
            <a:ext cx="1997776" cy="1088515"/>
          </a:xfrm>
          <a:prstGeom prst="rect">
            <a:avLst/>
          </a:prstGeom>
          <a:ln w="12700">
            <a:miter lim="400000"/>
          </a:ln>
        </p:spPr>
      </p:pic>
      <p:pic>
        <p:nvPicPr>
          <p:cNvPr id="7" name="image3.pdf"/>
          <p:cNvPicPr>
            <a:picLocks noChangeAspect="1"/>
          </p:cNvPicPr>
          <p:nvPr/>
        </p:nvPicPr>
        <p:blipFill>
          <a:blip r:embed="rId4"/>
          <a:stretch/>
        </p:blipFill>
        <p:spPr bwMode="auto">
          <a:xfrm>
            <a:off x="454695" y="428013"/>
            <a:ext cx="2221628" cy="1285612"/>
          </a:xfrm>
          <a:prstGeom prst="rect">
            <a:avLst/>
          </a:prstGeom>
          <a:ln w="12700">
            <a:miter lim="400000"/>
          </a:ln>
        </p:spPr>
      </p:pic>
      <p:pic>
        <p:nvPicPr>
          <p:cNvPr id="8" name="image4.png"/>
          <p:cNvPicPr>
            <a:picLocks noChangeAspect="1"/>
          </p:cNvPicPr>
          <p:nvPr/>
        </p:nvPicPr>
        <p:blipFill>
          <a:blip r:embed="rId5"/>
          <a:stretch/>
        </p:blipFill>
        <p:spPr bwMode="auto">
          <a:xfrm>
            <a:off x="21233178" y="11068743"/>
            <a:ext cx="2925531" cy="2075434"/>
          </a:xfrm>
          <a:prstGeom prst="rect">
            <a:avLst/>
          </a:prstGeom>
          <a:ln w="12700">
            <a:miter lim="400000"/>
          </a:ln>
        </p:spPr>
      </p:pic>
      <p:sp>
        <p:nvSpPr>
          <p:cNvPr id="9" name="Shape 68"/>
          <p:cNvSpPr>
            <a:spLocks noGrp="1"/>
          </p:cNvSpPr>
          <p:nvPr>
            <p:ph type="title"/>
          </p:nvPr>
        </p:nvSpPr>
        <p:spPr bwMode="auto">
          <a:prstGeom prst="rect">
            <a:avLst/>
          </a:prstGeom>
        </p:spPr>
        <p:txBody>
          <a:bodyPr/>
          <a:lstStyle/>
          <a:p>
            <a:pPr>
              <a:defRPr/>
            </a:pPr>
            <a:r>
              <a:t>Titeltext</a:t>
            </a:r>
          </a:p>
        </p:txBody>
      </p:sp>
      <p:sp>
        <p:nvSpPr>
          <p:cNvPr id="10" name="Shape 69"/>
          <p:cNvSpPr>
            <a:spLocks noGrp="1"/>
          </p:cNvSpPr>
          <p:nvPr>
            <p:ph type="body" sz="quarter" idx="1"/>
          </p:nvPr>
        </p:nvSpPr>
        <p:spPr bwMode="auto">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1" name="Shape 70"/>
          <p:cNvSpPr>
            <a:spLocks noGrp="1"/>
          </p:cNvSpPr>
          <p:nvPr>
            <p:ph type="body" sz="quarter" idx="13"/>
          </p:nvPr>
        </p:nvSpPr>
        <p:spPr bwMode="auto">
          <a:xfrm>
            <a:off x="3774471" y="2178049"/>
            <a:ext cx="19938594" cy="1727620"/>
          </a:xfrm>
          <a:prstGeom prst="rect">
            <a:avLst/>
          </a:prstGeom>
        </p:spPr>
        <p:txBody>
          <a:bodyPr/>
          <a:lstStyle/>
          <a:p>
            <a:pPr marL="342900" indent="-342900">
              <a:defRPr sz="4400">
                <a:solidFill>
                  <a:schemeClr val="accent1"/>
                </a:solidFill>
              </a:defRPr>
            </a:pPr>
            <a:endParaRPr/>
          </a:p>
        </p:txBody>
      </p:sp>
      <p:sp>
        <p:nvSpPr>
          <p:cNvPr id="12" name="Shape 71"/>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und Inhalt">
    <p:bg>
      <p:bgPr>
        <a:blipFill>
          <a:blip r:embed="rId2"/>
          <a:stretch/>
        </a:blipFill>
        <a:effectLst/>
      </p:bgPr>
    </p:bg>
    <p:spTree>
      <p:nvGrpSpPr>
        <p:cNvPr id="1" name=""/>
        <p:cNvGrpSpPr/>
        <p:nvPr/>
      </p:nvGrpSpPr>
      <p:grpSpPr bwMode="auto">
        <a:xfrm>
          <a:off x="0" y="0"/>
          <a:ext cx="0" cy="0"/>
          <a:chOff x="0" y="0"/>
          <a:chExt cx="0" cy="0"/>
        </a:xfrm>
      </p:grpSpPr>
      <p:sp>
        <p:nvSpPr>
          <p:cNvPr id="4" name="Shape 78"/>
          <p:cNvSpPr/>
          <p:nvPr/>
        </p:nvSpPr>
        <p:spPr bwMode="auto">
          <a:xfrm>
            <a:off x="152400" y="13338175"/>
            <a:ext cx="1659223" cy="266700"/>
          </a:xfrm>
          <a:prstGeom prst="rect">
            <a:avLst/>
          </a:prstGeom>
          <a:ln w="12700">
            <a:miter lim="400000"/>
          </a:ln>
        </p:spPr>
        <p:txBody>
          <a:bodyPr wrap="none" lIns="0" tIns="0" rIns="0" bIns="0">
            <a:spAutoFit/>
          </a:bodyPr>
          <a:lstStyle>
            <a:lvl1pPr defTabSz="457200">
              <a:defRPr sz="1800"/>
            </a:lvl1pPr>
          </a:lstStyle>
          <a:p>
            <a:pPr>
              <a:defRPr/>
            </a:pPr>
            <a:r>
              <a:t>10. Dezember 2020</a:t>
            </a:r>
          </a:p>
        </p:txBody>
      </p:sp>
      <p:sp>
        <p:nvSpPr>
          <p:cNvPr id="5" name="Shape 79"/>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6" name="image2.pdf"/>
          <p:cNvPicPr>
            <a:picLocks noChangeAspect="1"/>
          </p:cNvPicPr>
          <p:nvPr/>
        </p:nvPicPr>
        <p:blipFill>
          <a:blip r:embed="rId3"/>
          <a:stretch/>
        </p:blipFill>
        <p:spPr bwMode="auto">
          <a:xfrm>
            <a:off x="21697054" y="449287"/>
            <a:ext cx="1997776" cy="1088515"/>
          </a:xfrm>
          <a:prstGeom prst="rect">
            <a:avLst/>
          </a:prstGeom>
          <a:ln w="12700">
            <a:miter lim="400000"/>
          </a:ln>
        </p:spPr>
      </p:pic>
      <p:pic>
        <p:nvPicPr>
          <p:cNvPr id="7" name="image3.pdf"/>
          <p:cNvPicPr>
            <a:picLocks noChangeAspect="1"/>
          </p:cNvPicPr>
          <p:nvPr/>
        </p:nvPicPr>
        <p:blipFill>
          <a:blip r:embed="rId4"/>
          <a:stretch/>
        </p:blipFill>
        <p:spPr bwMode="auto">
          <a:xfrm>
            <a:off x="454695" y="428013"/>
            <a:ext cx="2221628" cy="1285612"/>
          </a:xfrm>
          <a:prstGeom prst="rect">
            <a:avLst/>
          </a:prstGeom>
          <a:ln w="12700">
            <a:miter lim="400000"/>
          </a:ln>
        </p:spPr>
      </p:pic>
      <p:pic>
        <p:nvPicPr>
          <p:cNvPr id="8" name="image4.png"/>
          <p:cNvPicPr>
            <a:picLocks noChangeAspect="1"/>
          </p:cNvPicPr>
          <p:nvPr/>
        </p:nvPicPr>
        <p:blipFill>
          <a:blip r:embed="rId5"/>
          <a:stretch/>
        </p:blipFill>
        <p:spPr bwMode="auto">
          <a:xfrm>
            <a:off x="21233178" y="11068743"/>
            <a:ext cx="2925531" cy="2075434"/>
          </a:xfrm>
          <a:prstGeom prst="rect">
            <a:avLst/>
          </a:prstGeom>
          <a:ln w="12700">
            <a:miter lim="400000"/>
          </a:ln>
        </p:spPr>
      </p:pic>
      <p:sp>
        <p:nvSpPr>
          <p:cNvPr id="9" name="Shape 83"/>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‹Nr.›</a:t>
            </a:fld>
            <a:endParaRPr dirty="0"/>
          </a:p>
        </p:txBody>
      </p:sp>
      <p:sp>
        <p:nvSpPr>
          <p:cNvPr id="10" name="Shape 84"/>
          <p:cNvSpPr>
            <a:spLocks noGrp="1"/>
          </p:cNvSpPr>
          <p:nvPr>
            <p:ph type="body" idx="1"/>
          </p:nvPr>
        </p:nvSpPr>
        <p:spPr bwMode="auto">
          <a:xfrm>
            <a:off x="1894856" y="2970213"/>
            <a:ext cx="18873788" cy="9848851"/>
          </a:xfrm>
          <a:prstGeom prst="rect">
            <a:avLst/>
          </a:prstGeom>
        </p:spPr>
        <p:txBody>
          <a:bodyPr anchor="t"/>
          <a:lstStyle>
            <a:lvl1pPr>
              <a:defRPr sz="4400"/>
            </a:lvl1pPr>
            <a:lvl2pPr marL="654050" indent="-473075">
              <a:buSzPct val="100000"/>
              <a:buChar char="•"/>
              <a:defRPr sz="4400"/>
            </a:lvl2pPr>
            <a:lvl3pPr marL="928686" indent="-482600">
              <a:buSzPct val="100000"/>
              <a:buChar char="•"/>
              <a:defRPr sz="4400"/>
            </a:lvl3pPr>
            <a:lvl4pPr marL="1196975" indent="-482600">
              <a:buSzPct val="100000"/>
              <a:buChar char="•"/>
              <a:defRPr sz="4400"/>
            </a:lvl4pPr>
            <a:lvl5pPr marL="1465262" indent="-476250">
              <a:buSzPct val="100000"/>
              <a:buChar char="•"/>
              <a:defRPr sz="4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1" name="Shape 85"/>
          <p:cNvSpPr>
            <a:spLocks noGrp="1"/>
          </p:cNvSpPr>
          <p:nvPr>
            <p:ph type="title"/>
          </p:nvPr>
        </p:nvSpPr>
        <p:spPr bwMode="auto">
          <a:xfrm>
            <a:off x="4199111" y="196850"/>
            <a:ext cx="16569533" cy="1620591"/>
          </a:xfrm>
          <a:prstGeom prst="rect">
            <a:avLst/>
          </a:prstGeom>
        </p:spPr>
        <p:txBody>
          <a:bodyPr anchor="b"/>
          <a:lstStyle>
            <a:lvl1pPr algn="r">
              <a:defRPr sz="7400"/>
            </a:lvl1pPr>
          </a:lstStyle>
          <a:p>
            <a:pPr>
              <a:defRPr/>
            </a:pPr>
            <a:r>
              <a:t>Titeltext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Inhalt und Bild">
    <p:bg>
      <p:bgPr>
        <a:blipFill>
          <a:blip r:embed="rId2"/>
          <a:stretch/>
        </a:blipFill>
        <a:effectLst/>
      </p:bgPr>
    </p:bg>
    <p:spTree>
      <p:nvGrpSpPr>
        <p:cNvPr id="1" name=""/>
        <p:cNvGrpSpPr/>
        <p:nvPr/>
      </p:nvGrpSpPr>
      <p:grpSpPr bwMode="auto">
        <a:xfrm>
          <a:off x="0" y="0"/>
          <a:ext cx="0" cy="0"/>
          <a:chOff x="0" y="0"/>
          <a:chExt cx="0" cy="0"/>
        </a:xfrm>
      </p:grpSpPr>
      <p:sp>
        <p:nvSpPr>
          <p:cNvPr id="4" name="Shape 92"/>
          <p:cNvSpPr/>
          <p:nvPr/>
        </p:nvSpPr>
        <p:spPr bwMode="auto">
          <a:xfrm>
            <a:off x="152400" y="13338175"/>
            <a:ext cx="1659223" cy="266700"/>
          </a:xfrm>
          <a:prstGeom prst="rect">
            <a:avLst/>
          </a:prstGeom>
          <a:ln w="12700">
            <a:miter lim="400000"/>
          </a:ln>
        </p:spPr>
        <p:txBody>
          <a:bodyPr wrap="none" lIns="0" tIns="0" rIns="0" bIns="0">
            <a:spAutoFit/>
          </a:bodyPr>
          <a:lstStyle>
            <a:lvl1pPr defTabSz="457200">
              <a:defRPr sz="1800"/>
            </a:lvl1pPr>
          </a:lstStyle>
          <a:p>
            <a:pPr>
              <a:defRPr/>
            </a:pPr>
            <a:r>
              <a:t>10. Dezember 2020</a:t>
            </a:r>
          </a:p>
        </p:txBody>
      </p:sp>
      <p:sp>
        <p:nvSpPr>
          <p:cNvPr id="5" name="Shape 93"/>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6" name="image2.pdf"/>
          <p:cNvPicPr>
            <a:picLocks noChangeAspect="1"/>
          </p:cNvPicPr>
          <p:nvPr/>
        </p:nvPicPr>
        <p:blipFill>
          <a:blip r:embed="rId3"/>
          <a:stretch/>
        </p:blipFill>
        <p:spPr bwMode="auto">
          <a:xfrm>
            <a:off x="21697054" y="449287"/>
            <a:ext cx="1997776" cy="1088515"/>
          </a:xfrm>
          <a:prstGeom prst="rect">
            <a:avLst/>
          </a:prstGeom>
          <a:ln w="12700">
            <a:miter lim="400000"/>
          </a:ln>
        </p:spPr>
      </p:pic>
      <p:pic>
        <p:nvPicPr>
          <p:cNvPr id="7" name="image3.pdf"/>
          <p:cNvPicPr>
            <a:picLocks noChangeAspect="1"/>
          </p:cNvPicPr>
          <p:nvPr/>
        </p:nvPicPr>
        <p:blipFill>
          <a:blip r:embed="rId4"/>
          <a:stretch/>
        </p:blipFill>
        <p:spPr bwMode="auto">
          <a:xfrm>
            <a:off x="454695" y="428013"/>
            <a:ext cx="2221628" cy="1285612"/>
          </a:xfrm>
          <a:prstGeom prst="rect">
            <a:avLst/>
          </a:prstGeom>
          <a:ln w="12700">
            <a:miter lim="400000"/>
          </a:ln>
        </p:spPr>
      </p:pic>
      <p:pic>
        <p:nvPicPr>
          <p:cNvPr id="8" name="image4.png"/>
          <p:cNvPicPr>
            <a:picLocks noChangeAspect="1"/>
          </p:cNvPicPr>
          <p:nvPr/>
        </p:nvPicPr>
        <p:blipFill>
          <a:blip r:embed="rId5"/>
          <a:stretch/>
        </p:blipFill>
        <p:spPr bwMode="auto">
          <a:xfrm>
            <a:off x="21233178" y="11068743"/>
            <a:ext cx="2925531" cy="2075434"/>
          </a:xfrm>
          <a:prstGeom prst="rect">
            <a:avLst/>
          </a:prstGeom>
          <a:ln w="12700">
            <a:miter lim="400000"/>
          </a:ln>
        </p:spPr>
      </p:pic>
      <p:sp>
        <p:nvSpPr>
          <p:cNvPr id="9" name="Shape 97"/>
          <p:cNvSpPr>
            <a:spLocks noGrp="1"/>
          </p:cNvSpPr>
          <p:nvPr>
            <p:ph type="title"/>
          </p:nvPr>
        </p:nvSpPr>
        <p:spPr bwMode="auto">
          <a:xfrm>
            <a:off x="4199111" y="196850"/>
            <a:ext cx="16569533" cy="1620591"/>
          </a:xfrm>
          <a:prstGeom prst="rect">
            <a:avLst/>
          </a:prstGeom>
        </p:spPr>
        <p:txBody>
          <a:bodyPr anchor="b"/>
          <a:lstStyle>
            <a:lvl1pPr algn="r">
              <a:defRPr sz="7400"/>
            </a:lvl1pPr>
          </a:lstStyle>
          <a:p>
            <a:pPr>
              <a:defRPr/>
            </a:pPr>
            <a:r>
              <a:t>Titeltext</a:t>
            </a:r>
          </a:p>
        </p:txBody>
      </p:sp>
      <p:sp>
        <p:nvSpPr>
          <p:cNvPr id="10" name="Shape 98"/>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‹Nr.›</a:t>
            </a:fld>
            <a:endParaRPr/>
          </a:p>
        </p:txBody>
      </p:sp>
      <p:sp>
        <p:nvSpPr>
          <p:cNvPr id="11" name="Shape 99"/>
          <p:cNvSpPr>
            <a:spLocks noGrp="1"/>
          </p:cNvSpPr>
          <p:nvPr>
            <p:ph type="pic" sz="half" idx="13"/>
          </p:nvPr>
        </p:nvSpPr>
        <p:spPr bwMode="auto">
          <a:xfrm>
            <a:off x="9743727" y="2970213"/>
            <a:ext cx="11024916" cy="9848851"/>
          </a:xfrm>
          <a:prstGeom prst="rect">
            <a:avLst/>
          </a:prstGeom>
        </p:spPr>
        <p:txBody>
          <a:bodyPr lIns="91439" rIns="91439" anchor="t">
            <a:noAutofit/>
          </a:bodyPr>
          <a:lstStyle/>
          <a:p>
            <a:pPr>
              <a:defRPr/>
            </a:pPr>
            <a:endParaRPr/>
          </a:p>
        </p:txBody>
      </p:sp>
      <p:sp>
        <p:nvSpPr>
          <p:cNvPr id="12" name="Shape 100"/>
          <p:cNvSpPr>
            <a:spLocks noGrp="1"/>
          </p:cNvSpPr>
          <p:nvPr>
            <p:ph type="body" sz="half" idx="1"/>
          </p:nvPr>
        </p:nvSpPr>
        <p:spPr bwMode="auto">
          <a:xfrm>
            <a:off x="1894856" y="2969567"/>
            <a:ext cx="7200801" cy="9849496"/>
          </a:xfrm>
          <a:prstGeom prst="rect">
            <a:avLst/>
          </a:prstGeom>
        </p:spPr>
        <p:txBody>
          <a:bodyPr anchor="t"/>
          <a:lstStyle>
            <a:lvl1pPr marL="342900" indent="-342900">
              <a:defRPr sz="4400"/>
            </a:lvl1pPr>
            <a:lvl2pPr marL="654050" indent="-473075">
              <a:buSzPct val="100000"/>
              <a:buChar char="•"/>
              <a:defRPr sz="4400"/>
            </a:lvl2pPr>
            <a:lvl3pPr marL="928686" indent="-482600">
              <a:buSzPct val="100000"/>
              <a:buChar char="•"/>
              <a:defRPr sz="4400"/>
            </a:lvl3pPr>
            <a:lvl4pPr marL="1196975" indent="-482600">
              <a:buSzPct val="100000"/>
              <a:buChar char="•"/>
              <a:defRPr sz="4400"/>
            </a:lvl4pPr>
            <a:lvl5pPr marL="1465262" indent="-476250">
              <a:buSzPct val="100000"/>
              <a:buChar char="•"/>
              <a:defRPr sz="4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und zwei Inhalte">
    <p:bg>
      <p:bgPr>
        <a:blipFill>
          <a:blip r:embed="rId2"/>
          <a:stretch/>
        </a:blipFill>
        <a:effectLst/>
      </p:bgPr>
    </p:bg>
    <p:spTree>
      <p:nvGrpSpPr>
        <p:cNvPr id="1" name=""/>
        <p:cNvGrpSpPr/>
        <p:nvPr/>
      </p:nvGrpSpPr>
      <p:grpSpPr bwMode="auto">
        <a:xfrm>
          <a:off x="0" y="0"/>
          <a:ext cx="0" cy="0"/>
          <a:chOff x="0" y="0"/>
          <a:chExt cx="0" cy="0"/>
        </a:xfrm>
      </p:grpSpPr>
      <p:sp>
        <p:nvSpPr>
          <p:cNvPr id="4" name="Shape 107"/>
          <p:cNvSpPr/>
          <p:nvPr/>
        </p:nvSpPr>
        <p:spPr bwMode="auto">
          <a:xfrm>
            <a:off x="152400" y="13338175"/>
            <a:ext cx="1659223" cy="266700"/>
          </a:xfrm>
          <a:prstGeom prst="rect">
            <a:avLst/>
          </a:prstGeom>
          <a:ln w="12700">
            <a:miter lim="400000"/>
          </a:ln>
        </p:spPr>
        <p:txBody>
          <a:bodyPr wrap="none" lIns="0" tIns="0" rIns="0" bIns="0">
            <a:spAutoFit/>
          </a:bodyPr>
          <a:lstStyle>
            <a:lvl1pPr defTabSz="457200">
              <a:defRPr sz="1800"/>
            </a:lvl1pPr>
          </a:lstStyle>
          <a:p>
            <a:pPr>
              <a:defRPr/>
            </a:pPr>
            <a:r>
              <a:t>10. Dezember 2020</a:t>
            </a:r>
          </a:p>
        </p:txBody>
      </p:sp>
      <p:sp>
        <p:nvSpPr>
          <p:cNvPr id="5" name="Shape 108"/>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6" name="image2.pdf"/>
          <p:cNvPicPr>
            <a:picLocks noChangeAspect="1"/>
          </p:cNvPicPr>
          <p:nvPr/>
        </p:nvPicPr>
        <p:blipFill>
          <a:blip r:embed="rId3"/>
          <a:stretch/>
        </p:blipFill>
        <p:spPr bwMode="auto">
          <a:xfrm>
            <a:off x="21697054" y="449287"/>
            <a:ext cx="1997776" cy="1088515"/>
          </a:xfrm>
          <a:prstGeom prst="rect">
            <a:avLst/>
          </a:prstGeom>
          <a:ln w="12700">
            <a:miter lim="400000"/>
          </a:ln>
        </p:spPr>
      </p:pic>
      <p:pic>
        <p:nvPicPr>
          <p:cNvPr id="7" name="image3.pdf"/>
          <p:cNvPicPr>
            <a:picLocks noChangeAspect="1"/>
          </p:cNvPicPr>
          <p:nvPr/>
        </p:nvPicPr>
        <p:blipFill>
          <a:blip r:embed="rId4"/>
          <a:stretch/>
        </p:blipFill>
        <p:spPr bwMode="auto">
          <a:xfrm>
            <a:off x="454695" y="428013"/>
            <a:ext cx="2221628" cy="1285612"/>
          </a:xfrm>
          <a:prstGeom prst="rect">
            <a:avLst/>
          </a:prstGeom>
          <a:ln w="12700">
            <a:miter lim="400000"/>
          </a:ln>
        </p:spPr>
      </p:pic>
      <p:pic>
        <p:nvPicPr>
          <p:cNvPr id="8" name="image4.png"/>
          <p:cNvPicPr>
            <a:picLocks noChangeAspect="1"/>
          </p:cNvPicPr>
          <p:nvPr/>
        </p:nvPicPr>
        <p:blipFill>
          <a:blip r:embed="rId5"/>
          <a:stretch/>
        </p:blipFill>
        <p:spPr bwMode="auto">
          <a:xfrm>
            <a:off x="21233178" y="11068743"/>
            <a:ext cx="2925531" cy="2075434"/>
          </a:xfrm>
          <a:prstGeom prst="rect">
            <a:avLst/>
          </a:prstGeom>
          <a:ln w="12700">
            <a:miter lim="400000"/>
          </a:ln>
        </p:spPr>
      </p:pic>
      <p:sp>
        <p:nvSpPr>
          <p:cNvPr id="9" name="Shape 112"/>
          <p:cNvSpPr>
            <a:spLocks noGrp="1"/>
          </p:cNvSpPr>
          <p:nvPr>
            <p:ph type="title"/>
          </p:nvPr>
        </p:nvSpPr>
        <p:spPr bwMode="auto">
          <a:xfrm>
            <a:off x="4127103" y="196850"/>
            <a:ext cx="16641541" cy="1620591"/>
          </a:xfrm>
          <a:prstGeom prst="rect">
            <a:avLst/>
          </a:prstGeom>
        </p:spPr>
        <p:txBody>
          <a:bodyPr anchor="b"/>
          <a:lstStyle>
            <a:lvl1pPr algn="r">
              <a:defRPr sz="7400"/>
            </a:lvl1pPr>
          </a:lstStyle>
          <a:p>
            <a:pPr>
              <a:defRPr/>
            </a:pPr>
            <a:r>
              <a:t>Titeltext</a:t>
            </a:r>
          </a:p>
        </p:txBody>
      </p:sp>
      <p:sp>
        <p:nvSpPr>
          <p:cNvPr id="10" name="Shape 113"/>
          <p:cNvSpPr>
            <a:spLocks noGrp="1"/>
          </p:cNvSpPr>
          <p:nvPr>
            <p:ph type="body" sz="half" idx="1"/>
          </p:nvPr>
        </p:nvSpPr>
        <p:spPr bwMode="auto">
          <a:xfrm>
            <a:off x="1894856" y="2969567"/>
            <a:ext cx="9073009" cy="9849496"/>
          </a:xfrm>
          <a:prstGeom prst="rect">
            <a:avLst/>
          </a:prstGeom>
        </p:spPr>
        <p:txBody>
          <a:bodyPr anchor="t"/>
          <a:lstStyle>
            <a:lvl1pPr marL="342900" indent="-342900">
              <a:defRPr sz="4400"/>
            </a:lvl1pPr>
            <a:lvl2pPr marL="654050" indent="-473075">
              <a:buSzPct val="100000"/>
              <a:buChar char="•"/>
              <a:defRPr sz="4400"/>
            </a:lvl2pPr>
            <a:lvl3pPr marL="928686" indent="-482600">
              <a:buSzPct val="100000"/>
              <a:buChar char="•"/>
              <a:defRPr sz="4400"/>
            </a:lvl3pPr>
            <a:lvl4pPr marL="1196975" indent="-482600">
              <a:buSzPct val="100000"/>
              <a:buChar char="•"/>
              <a:defRPr sz="4400"/>
            </a:lvl4pPr>
            <a:lvl5pPr marL="1465262" indent="-476250">
              <a:buSzPct val="100000"/>
              <a:buChar char="•"/>
              <a:defRPr sz="4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1" name="Shape 114"/>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und Inhalt">
    <p:spTree>
      <p:nvGrpSpPr>
        <p:cNvPr id="1" name=""/>
        <p:cNvGrpSpPr/>
        <p:nvPr/>
      </p:nvGrpSpPr>
      <p:grpSpPr bwMode="auto">
        <a:xfrm>
          <a:off x="0" y="0"/>
          <a:ext cx="0" cy="0"/>
          <a:chOff x="0" y="0"/>
          <a:chExt cx="0" cy="0"/>
        </a:xfrm>
      </p:grpSpPr>
      <p:sp>
        <p:nvSpPr>
          <p:cNvPr id="4" name="Shape 121"/>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5" name="image2.pdf"/>
          <p:cNvPicPr>
            <a:picLocks noChangeAspect="1"/>
          </p:cNvPicPr>
          <p:nvPr/>
        </p:nvPicPr>
        <p:blipFill>
          <a:blip r:embed="rId2"/>
          <a:stretch/>
        </p:blipFill>
        <p:spPr bwMode="auto">
          <a:xfrm>
            <a:off x="21697054" y="449287"/>
            <a:ext cx="1997776" cy="1088515"/>
          </a:xfrm>
          <a:prstGeom prst="rect">
            <a:avLst/>
          </a:prstGeom>
          <a:ln w="12700">
            <a:miter lim="400000"/>
          </a:ln>
        </p:spPr>
      </p:pic>
      <p:pic>
        <p:nvPicPr>
          <p:cNvPr id="6" name="image3.pdf"/>
          <p:cNvPicPr>
            <a:picLocks noChangeAspect="1"/>
          </p:cNvPicPr>
          <p:nvPr/>
        </p:nvPicPr>
        <p:blipFill>
          <a:blip r:embed="rId3"/>
          <a:stretch/>
        </p:blipFill>
        <p:spPr bwMode="auto">
          <a:xfrm>
            <a:off x="454695" y="428013"/>
            <a:ext cx="2221628" cy="1285612"/>
          </a:xfrm>
          <a:prstGeom prst="rect">
            <a:avLst/>
          </a:prstGeom>
          <a:ln w="12700">
            <a:miter lim="400000"/>
          </a:ln>
        </p:spPr>
      </p:pic>
      <p:pic>
        <p:nvPicPr>
          <p:cNvPr id="7" name="image4.png"/>
          <p:cNvPicPr>
            <a:picLocks noChangeAspect="1"/>
          </p:cNvPicPr>
          <p:nvPr/>
        </p:nvPicPr>
        <p:blipFill>
          <a:blip r:embed="rId4"/>
          <a:stretch/>
        </p:blipFill>
        <p:spPr bwMode="auto">
          <a:xfrm>
            <a:off x="21233178" y="11068743"/>
            <a:ext cx="2925531" cy="2075434"/>
          </a:xfrm>
          <a:prstGeom prst="rect">
            <a:avLst/>
          </a:prstGeom>
          <a:ln w="12700">
            <a:miter lim="400000"/>
          </a:ln>
        </p:spPr>
      </p:pic>
      <p:sp>
        <p:nvSpPr>
          <p:cNvPr id="8" name="Shape 125"/>
          <p:cNvSpPr>
            <a:spLocks noGrp="1"/>
          </p:cNvSpPr>
          <p:nvPr>
            <p:ph type="body" idx="1"/>
          </p:nvPr>
        </p:nvSpPr>
        <p:spPr bwMode="auto">
          <a:xfrm>
            <a:off x="1894856" y="2970213"/>
            <a:ext cx="18873788" cy="9848851"/>
          </a:xfrm>
          <a:prstGeom prst="rect">
            <a:avLst/>
          </a:prstGeom>
        </p:spPr>
        <p:txBody>
          <a:bodyPr anchor="t"/>
          <a:lstStyle>
            <a:lvl1pPr>
              <a:defRPr sz="4400"/>
            </a:lvl1pPr>
            <a:lvl2pPr marL="654050" indent="-473075">
              <a:buSzPct val="100000"/>
              <a:buChar char="•"/>
              <a:defRPr sz="4400"/>
            </a:lvl2pPr>
            <a:lvl3pPr marL="928686" indent="-482600">
              <a:buSzPct val="100000"/>
              <a:buChar char="•"/>
              <a:defRPr sz="4400"/>
            </a:lvl3pPr>
            <a:lvl4pPr marL="1196975" indent="-482600">
              <a:buSzPct val="100000"/>
              <a:buChar char="•"/>
              <a:defRPr sz="4400"/>
            </a:lvl4pPr>
            <a:lvl5pPr marL="1465262" indent="-476250">
              <a:buSzPct val="100000"/>
              <a:buChar char="•"/>
              <a:defRPr sz="4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9" name="Shape 126"/>
          <p:cNvSpPr>
            <a:spLocks noGrp="1"/>
          </p:cNvSpPr>
          <p:nvPr>
            <p:ph type="title"/>
          </p:nvPr>
        </p:nvSpPr>
        <p:spPr bwMode="auto">
          <a:xfrm>
            <a:off x="4199111" y="196850"/>
            <a:ext cx="16569533" cy="1620591"/>
          </a:xfrm>
          <a:prstGeom prst="rect">
            <a:avLst/>
          </a:prstGeom>
        </p:spPr>
        <p:txBody>
          <a:bodyPr anchor="b"/>
          <a:lstStyle>
            <a:lvl1pPr algn="r">
              <a:defRPr sz="7400"/>
            </a:lvl1pPr>
          </a:lstStyle>
          <a:p>
            <a:pPr>
              <a:defRPr/>
            </a:pPr>
            <a:r>
              <a:t>Titeltext</a:t>
            </a:r>
          </a:p>
        </p:txBody>
      </p:sp>
      <p:sp>
        <p:nvSpPr>
          <p:cNvPr id="10" name="Shape 127"/>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stretch/>
        </a:blipFill>
        <a:effectLst/>
      </p:bgPr>
    </p:bg>
    <p:spTree>
      <p:nvGrpSpPr>
        <p:cNvPr id="1" name=""/>
        <p:cNvGrpSpPr/>
        <p:nvPr/>
      </p:nvGrpSpPr>
      <p:grpSpPr bwMode="auto">
        <a:xfrm>
          <a:off x="0" y="0"/>
          <a:ext cx="0" cy="0"/>
          <a:chOff x="0" y="0"/>
          <a:chExt cx="0" cy="0"/>
        </a:xfrm>
      </p:grpSpPr>
      <p:sp>
        <p:nvSpPr>
          <p:cNvPr id="4" name="Shape 2"/>
          <p:cNvSpPr/>
          <p:nvPr/>
        </p:nvSpPr>
        <p:spPr bwMode="auto">
          <a:xfrm>
            <a:off x="21507811" y="273464"/>
            <a:ext cx="2376265" cy="1440162"/>
          </a:xfrm>
          <a:prstGeom prst="rect">
            <a:avLst/>
          </a:prstGeom>
          <a:solidFill>
            <a:srgbClr val="FFFFFF"/>
          </a:solidFill>
          <a:ln w="12700">
            <a:miter lim="400000"/>
          </a:ln>
        </p:spPr>
        <p:txBody>
          <a:bodyPr tIns="91439" bIns="91439"/>
          <a:lstStyle/>
          <a:p>
            <a:pPr>
              <a:defRPr>
                <a:solidFill>
                  <a:srgbClr val="004F8F"/>
                </a:solidFill>
                <a:latin typeface="Georgia"/>
                <a:ea typeface="Georgia"/>
                <a:cs typeface="Georgia"/>
              </a:defRPr>
            </a:pPr>
            <a:endParaRPr/>
          </a:p>
        </p:txBody>
      </p:sp>
      <p:pic>
        <p:nvPicPr>
          <p:cNvPr id="5" name="image2.pdf"/>
          <p:cNvPicPr>
            <a:picLocks noChangeAspect="1"/>
          </p:cNvPicPr>
          <p:nvPr/>
        </p:nvPicPr>
        <p:blipFill>
          <a:blip r:embed="rId12"/>
          <a:stretch/>
        </p:blipFill>
        <p:spPr bwMode="auto">
          <a:xfrm>
            <a:off x="21697054" y="449287"/>
            <a:ext cx="1997776" cy="1088515"/>
          </a:xfrm>
          <a:prstGeom prst="rect">
            <a:avLst/>
          </a:prstGeom>
          <a:ln w="12700">
            <a:miter lim="400000"/>
          </a:ln>
        </p:spPr>
      </p:pic>
      <p:pic>
        <p:nvPicPr>
          <p:cNvPr id="6" name="image3.pdf"/>
          <p:cNvPicPr>
            <a:picLocks noChangeAspect="1"/>
          </p:cNvPicPr>
          <p:nvPr/>
        </p:nvPicPr>
        <p:blipFill>
          <a:blip r:embed="rId13"/>
          <a:stretch/>
        </p:blipFill>
        <p:spPr bwMode="auto">
          <a:xfrm>
            <a:off x="454695" y="428013"/>
            <a:ext cx="2221628" cy="1285612"/>
          </a:xfrm>
          <a:prstGeom prst="rect">
            <a:avLst/>
          </a:prstGeom>
          <a:ln w="12700">
            <a:miter lim="400000"/>
          </a:ln>
        </p:spPr>
      </p:pic>
      <p:pic>
        <p:nvPicPr>
          <p:cNvPr id="7" name="image4.png"/>
          <p:cNvPicPr>
            <a:picLocks noChangeAspect="1"/>
          </p:cNvPicPr>
          <p:nvPr/>
        </p:nvPicPr>
        <p:blipFill>
          <a:blip r:embed="rId14"/>
          <a:stretch/>
        </p:blipFill>
        <p:spPr bwMode="auto">
          <a:xfrm>
            <a:off x="21233178" y="11068743"/>
            <a:ext cx="2925531" cy="2075434"/>
          </a:xfrm>
          <a:prstGeom prst="rect">
            <a:avLst/>
          </a:prstGeom>
          <a:ln w="12700">
            <a:miter lim="400000"/>
          </a:ln>
        </p:spPr>
      </p:pic>
      <p:sp>
        <p:nvSpPr>
          <p:cNvPr id="8" name="Shape 6"/>
          <p:cNvSpPr>
            <a:spLocks noGrp="1"/>
          </p:cNvSpPr>
          <p:nvPr>
            <p:ph type="title"/>
          </p:nvPr>
        </p:nvSpPr>
        <p:spPr bwMode="auto">
          <a:xfrm>
            <a:off x="3774471" y="3905670"/>
            <a:ext cx="19938809" cy="4896546"/>
          </a:xfrm>
          <a:prstGeom prst="rect">
            <a:avLst/>
          </a:prstGeom>
          <a:ln w="12700">
            <a:miter lim="400000"/>
          </a:ln>
        </p:spPr>
        <p:txBody>
          <a:bodyPr lIns="45719" rIns="45719">
            <a:normAutofit/>
          </a:bodyPr>
          <a:lstStyle/>
          <a:p>
            <a:pPr>
              <a:defRPr/>
            </a:pPr>
            <a:r>
              <a:t>Titeltext</a:t>
            </a:r>
          </a:p>
        </p:txBody>
      </p:sp>
      <p:sp>
        <p:nvSpPr>
          <p:cNvPr id="9" name="Shape 7"/>
          <p:cNvSpPr>
            <a:spLocks noGrp="1"/>
          </p:cNvSpPr>
          <p:nvPr>
            <p:ph type="body" idx="1"/>
          </p:nvPr>
        </p:nvSpPr>
        <p:spPr bwMode="auto">
          <a:xfrm>
            <a:off x="3774471" y="8946232"/>
            <a:ext cx="19938809" cy="1584177"/>
          </a:xfrm>
          <a:prstGeom prst="rect">
            <a:avLst/>
          </a:prstGeom>
          <a:ln w="12700">
            <a:miter lim="400000"/>
          </a:ln>
        </p:spPr>
        <p:txBody>
          <a:bodyPr lIns="45719" rIns="45719" anchor="b">
            <a:normAutofit/>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0" name="Shape 8"/>
          <p:cNvSpPr>
            <a:spLocks noGrp="1"/>
          </p:cNvSpPr>
          <p:nvPr>
            <p:ph type="sldNum" sz="quarter" idx="2"/>
          </p:nvPr>
        </p:nvSpPr>
        <p:spPr bwMode="auto">
          <a:xfrm>
            <a:off x="11785600" y="12712700"/>
            <a:ext cx="5689600" cy="736600"/>
          </a:xfrm>
          <a:prstGeom prst="rect">
            <a:avLst/>
          </a:prstGeom>
          <a:ln w="12700">
            <a:miter lim="400000"/>
          </a:ln>
        </p:spPr>
        <p:txBody>
          <a:bodyPr wrap="none" lIns="45719" rIns="45719">
            <a:spAutoFit/>
          </a:bodyPr>
          <a:lstStyle>
            <a:lvl1pPr algn="r">
              <a:defRPr sz="1800"/>
            </a:lvl1pPr>
          </a:lstStyle>
          <a:p>
            <a:pPr>
              <a:defRPr/>
            </a:pPr>
            <a:fld id="{86CB4B4D-7CA3-9044-876B-883B54F8677D}" type="slidenum">
              <a:rPr/>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marL="0" marR="0" indent="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1pPr>
      <a:lvl2pPr marL="0" marR="0" indent="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2pPr>
      <a:lvl3pPr marL="0" marR="0" indent="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3pPr>
      <a:lvl4pPr marL="0" marR="0" indent="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4pPr>
      <a:lvl5pPr marL="0" marR="0" indent="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5pPr>
      <a:lvl6pPr marL="0" marR="0" indent="45720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6pPr>
      <a:lvl7pPr marL="0" marR="0" indent="91440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7pPr>
      <a:lvl8pPr marL="0" marR="0" indent="137160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8pPr>
      <a:lvl9pPr marL="0" marR="0" indent="1828800" algn="l" defTabSz="914400">
        <a:lnSpc>
          <a:spcPct val="100000"/>
        </a:lnSpc>
        <a:spcBef>
          <a:spcPts val="0"/>
        </a:spcBef>
        <a:spcAft>
          <a:spcPts val="0"/>
        </a:spcAft>
        <a:buClrTx/>
        <a:buSzTx/>
        <a:buFontTx/>
        <a:buNone/>
        <a:defRPr sz="8800" b="0" i="0" u="none" strike="noStrike" cap="none" spc="0">
          <a:ln>
            <a:noFill/>
          </a:ln>
          <a:solidFill>
            <a:schemeClr val="accent1"/>
          </a:solidFill>
          <a:latin typeface="Arial Narrow"/>
          <a:ea typeface="Arial Narrow"/>
          <a:cs typeface="Arial Narrow"/>
        </a:defRPr>
      </a:lvl9pPr>
    </p:titleStyle>
    <p:bodyStyle>
      <a:lvl1pPr marL="0" marR="0" indent="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1pPr>
      <a:lvl2pPr marL="0" marR="0" indent="4572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2pPr>
      <a:lvl3pPr marL="0" marR="0" indent="9144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3pPr>
      <a:lvl4pPr marL="0" marR="0" indent="13716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4pPr>
      <a:lvl5pPr marL="0" marR="0" indent="18288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5pPr>
      <a:lvl6pPr marL="0" marR="0" indent="22860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6pPr>
      <a:lvl7pPr marL="0" marR="0" indent="27432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7pPr>
      <a:lvl8pPr marL="0" marR="0" indent="32004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8pPr>
      <a:lvl9pPr marL="0" marR="0" indent="3657600" algn="l" defTabSz="914400">
        <a:lnSpc>
          <a:spcPct val="100000"/>
        </a:lnSpc>
        <a:spcBef>
          <a:spcPts val="300"/>
        </a:spcBef>
        <a:spcAft>
          <a:spcPts val="0"/>
        </a:spcAft>
        <a:buClrTx/>
        <a:buSzTx/>
        <a:buFontTx/>
        <a:buNone/>
        <a:defRPr sz="3600" b="0" i="0" u="none" strike="noStrike" cap="none" spc="0">
          <a:ln>
            <a:noFill/>
          </a:ln>
          <a:solidFill>
            <a:srgbClr val="000000"/>
          </a:solidFill>
          <a:latin typeface="Arial Narrow"/>
          <a:ea typeface="Arial Narrow"/>
          <a:cs typeface="Arial Narrow"/>
        </a:defRPr>
      </a:lvl9pPr>
    </p:bodyStyle>
    <p:otherStyle>
      <a:lvl1pPr marL="0" marR="0" indent="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1pPr>
      <a:lvl2pPr marL="0" marR="0" indent="4572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2pPr>
      <a:lvl3pPr marL="0" marR="0" indent="9144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3pPr>
      <a:lvl4pPr marL="0" marR="0" indent="13716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4pPr>
      <a:lvl5pPr marL="0" marR="0" indent="18288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5pPr>
      <a:lvl6pPr marL="0" marR="0" indent="22860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6pPr>
      <a:lvl7pPr marL="0" marR="0" indent="27432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7pPr>
      <a:lvl8pPr marL="0" marR="0" indent="32004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8pPr>
      <a:lvl9pPr marL="0" marR="0" indent="3657600" algn="r" defTabSz="914400">
        <a:lnSpc>
          <a:spcPct val="100000"/>
        </a:lnSpc>
        <a:spcBef>
          <a:spcPts val="0"/>
        </a:spcBef>
        <a:spcAft>
          <a:spcPts val="0"/>
        </a:spcAft>
        <a:buClrTx/>
        <a:buSzTx/>
        <a:buFontTx/>
        <a:buNone/>
        <a:defRPr sz="1800"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s://vigor.studiumdigitale.uni-frankfurt.de/user/index.php?id=161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messner@soz.uni-frankfurt.de" TargetMode="External"/><Relationship Id="rId4" Type="http://schemas.openxmlformats.org/officeDocument/2006/relationships/hyperlink" Target="https://foc.geomedienlabor.de/doku.php?id=courses:lehrende:fortbildung_planspiel:descrip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36"/>
          <p:cNvSpPr>
            <a:spLocks noGrp="1"/>
          </p:cNvSpPr>
          <p:nvPr>
            <p:ph type="ctrTitle"/>
          </p:nvPr>
        </p:nvSpPr>
        <p:spPr bwMode="auto">
          <a:xfrm>
            <a:off x="1873225" y="3084477"/>
            <a:ext cx="19117335" cy="7640720"/>
          </a:xfrm>
          <a:prstGeom prst="rect">
            <a:avLst/>
          </a:prstGeom>
        </p:spPr>
        <p:txBody>
          <a:bodyPr/>
          <a:lstStyle/>
          <a:p>
            <a:pPr defTabSz="740662">
              <a:defRPr sz="7150"/>
            </a:pPr>
            <a:r>
              <a:rPr lang="de-DE" sz="8600" b="1" dirty="0"/>
              <a:t/>
            </a:r>
            <a:br>
              <a:rPr lang="de-DE" sz="8600" b="1" dirty="0"/>
            </a:br>
            <a:r>
              <a:rPr lang="de-DE" sz="6400" dirty="0"/>
              <a:t/>
            </a:r>
            <a:br>
              <a:rPr lang="de-DE" sz="6400" dirty="0"/>
            </a:br>
            <a:r>
              <a:rPr lang="de-DE" sz="6400" dirty="0"/>
              <a:t/>
            </a:r>
            <a:br>
              <a:rPr lang="de-DE" sz="6400" dirty="0"/>
            </a:br>
            <a:r>
              <a:rPr lang="de-DE" sz="6400" dirty="0"/>
              <a:t/>
            </a:r>
            <a:br>
              <a:rPr lang="de-DE" sz="6400" dirty="0"/>
            </a:br>
            <a:r>
              <a:rPr lang="de-DE" sz="6400" dirty="0"/>
              <a:t/>
            </a:r>
            <a:br>
              <a:rPr lang="de-DE" sz="6400" dirty="0"/>
            </a:br>
            <a:r>
              <a:rPr lang="de-DE" sz="6400" dirty="0"/>
              <a:t/>
            </a:r>
            <a:br>
              <a:rPr lang="de-DE" sz="6400" dirty="0"/>
            </a:br>
            <a:endParaRPr lang="de-DE" sz="4400" dirty="0"/>
          </a:p>
        </p:txBody>
      </p:sp>
      <p:sp>
        <p:nvSpPr>
          <p:cNvPr id="5" name="Shape 137"/>
          <p:cNvSpPr/>
          <p:nvPr/>
        </p:nvSpPr>
        <p:spPr bwMode="auto">
          <a:xfrm>
            <a:off x="1873225" y="11182397"/>
            <a:ext cx="17156677" cy="1154162"/>
          </a:xfrm>
          <a:prstGeom prst="rect">
            <a:avLst/>
          </a:prstGeom>
          <a:ln w="12700">
            <a:miter lim="400000"/>
          </a:ln>
        </p:spPr>
        <p:txBody>
          <a:bodyPr wrap="square" lIns="45719" rIns="45719">
            <a:spAutoFit/>
          </a:bodyPr>
          <a:lstStyle/>
          <a:p>
            <a:pPr>
              <a:defRPr sz="2300" b="1">
                <a:solidFill>
                  <a:srgbClr val="004F8F"/>
                </a:solidFill>
              </a:defRPr>
            </a:pPr>
            <a:r>
              <a:rPr lang="de-DE" b="0"/>
              <a:t>Das diesem Beitrag zugrundeliegende Vorhaben wurde im Rahmen der gemeinsamen Qualitätsoffensive Lehrerbildung von Bund und Ländern</a:t>
            </a:r>
            <a:endParaRPr/>
          </a:p>
          <a:p>
            <a:pPr>
              <a:defRPr sz="2300" b="1">
                <a:solidFill>
                  <a:srgbClr val="004F8F"/>
                </a:solidFill>
              </a:defRPr>
            </a:pPr>
            <a:r>
              <a:rPr lang="de-DE" b="0"/>
              <a:t>aus Mitteln des Bundesministeriums für Bildung und Forschung unter dem Förderkennzeichen 01/A1519 gefördert. Die Verantwortung für den </a:t>
            </a:r>
            <a:endParaRPr/>
          </a:p>
          <a:p>
            <a:pPr>
              <a:defRPr sz="2300" b="1">
                <a:solidFill>
                  <a:srgbClr val="004F8F"/>
                </a:solidFill>
              </a:defRPr>
            </a:pPr>
            <a:r>
              <a:rPr lang="de-DE" b="0"/>
              <a:t>Inhalt dieser Veröffentlichung liegt bei den Autor:innen.</a:t>
            </a:r>
            <a:endParaRPr/>
          </a:p>
        </p:txBody>
      </p:sp>
      <p:sp>
        <p:nvSpPr>
          <p:cNvPr id="2" name="Rechteck 1"/>
          <p:cNvSpPr/>
          <p:nvPr/>
        </p:nvSpPr>
        <p:spPr>
          <a:xfrm>
            <a:off x="1678832" y="5993904"/>
            <a:ext cx="21818424" cy="2554545"/>
          </a:xfrm>
          <a:prstGeom prst="rect">
            <a:avLst/>
          </a:prstGeom>
        </p:spPr>
        <p:txBody>
          <a:bodyPr wrap="square">
            <a:spAutoFit/>
          </a:bodyPr>
          <a:lstStyle/>
          <a:p>
            <a:r>
              <a:rPr lang="de-DE" sz="8000" dirty="0"/>
              <a:t>Grundlagen, Gestaltungsmöglichkeiten &amp; Reflexion von Planspielen im gesellschaftswissenschaftlichen Unterricht</a:t>
            </a:r>
          </a:p>
        </p:txBody>
      </p:sp>
      <p:sp>
        <p:nvSpPr>
          <p:cNvPr id="3" name="Foliennummernplatzhalter 2"/>
          <p:cNvSpPr>
            <a:spLocks noGrp="1"/>
          </p:cNvSpPr>
          <p:nvPr>
            <p:ph type="sldNum" sz="quarter" idx="2"/>
          </p:nvPr>
        </p:nvSpPr>
        <p:spPr/>
        <p:txBody>
          <a:bodyPr/>
          <a:lstStyle/>
          <a:p>
            <a:pPr>
              <a:defRPr/>
            </a:pPr>
            <a:fld id="{86CB4B4D-7CA3-9044-876B-883B54F8677D}" type="slidenum">
              <a:rPr lang="de-DE" smtClean="0"/>
              <a:t>1</a:t>
            </a:fld>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266"/>
          <p:cNvSpPr>
            <a:spLocks noGrp="1"/>
          </p:cNvSpPr>
          <p:nvPr>
            <p:ph type="title"/>
          </p:nvPr>
        </p:nvSpPr>
        <p:spPr bwMode="auto">
          <a:xfrm>
            <a:off x="4199111" y="196849"/>
            <a:ext cx="16569533" cy="1620592"/>
          </a:xfrm>
          <a:prstGeom prst="rect">
            <a:avLst/>
          </a:prstGeom>
        </p:spPr>
        <p:txBody>
          <a:bodyPr/>
          <a:lstStyle>
            <a:lvl1pPr algn="l"/>
          </a:lstStyle>
          <a:p>
            <a:pPr>
              <a:defRPr/>
            </a:pPr>
            <a:r>
              <a:rPr lang="de-DE"/>
              <a:t>Meta-Reflexion</a:t>
            </a:r>
            <a:endParaRPr/>
          </a:p>
        </p:txBody>
      </p:sp>
      <p:sp>
        <p:nvSpPr>
          <p:cNvPr id="5" name="Shape 267"/>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10</a:t>
            </a:fld>
            <a:endParaRPr/>
          </a:p>
        </p:txBody>
      </p:sp>
      <p:sp>
        <p:nvSpPr>
          <p:cNvPr id="6" name="Shape 245"/>
          <p:cNvSpPr/>
          <p:nvPr/>
        </p:nvSpPr>
        <p:spPr bwMode="auto">
          <a:xfrm>
            <a:off x="1910080" y="2825552"/>
            <a:ext cx="18765520" cy="9502601"/>
          </a:xfrm>
          <a:prstGeom prst="rect">
            <a:avLst/>
          </a:prstGeom>
          <a:ln w="12700">
            <a:miter lim="400000"/>
          </a:ln>
        </p:spPr>
        <p:txBody>
          <a:bodyPr wrap="square" lIns="45719" rIns="45719">
            <a:spAutoFit/>
          </a:bodyPr>
          <a:lstStyle/>
          <a:p>
            <a:pPr marL="571500" indent="-571500" defTabSz="449580">
              <a:lnSpc>
                <a:spcPct val="150000"/>
              </a:lnSpc>
              <a:spcBef>
                <a:spcPts val="300"/>
              </a:spcBef>
              <a:buFont typeface="Arial"/>
              <a:buChar char="•"/>
              <a:defRPr sz="4400">
                <a:solidFill>
                  <a:srgbClr val="000000"/>
                </a:solidFill>
              </a:defRPr>
            </a:pPr>
            <a:r>
              <a:rPr lang="de-DE" dirty="0"/>
              <a:t>Welche Aspekte sind im Planspiel als „Knackpunkte“ angelegt?</a:t>
            </a:r>
            <a:endParaRPr dirty="0"/>
          </a:p>
          <a:p>
            <a:pPr marL="571500" indent="-571500" defTabSz="449580">
              <a:lnSpc>
                <a:spcPct val="150000"/>
              </a:lnSpc>
              <a:spcBef>
                <a:spcPts val="300"/>
              </a:spcBef>
              <a:buFont typeface="Arial"/>
              <a:buChar char="•"/>
              <a:defRPr sz="4400">
                <a:solidFill>
                  <a:srgbClr val="000000"/>
                </a:solidFill>
              </a:defRPr>
            </a:pPr>
            <a:r>
              <a:rPr lang="de-DE" dirty="0"/>
              <a:t>Was passt besonders gut oder weniger zum eigenen Lernziel?</a:t>
            </a:r>
            <a:endParaRPr dirty="0"/>
          </a:p>
          <a:p>
            <a:pPr marL="571500" indent="-571500" defTabSz="449580">
              <a:lnSpc>
                <a:spcPct val="150000"/>
              </a:lnSpc>
              <a:spcBef>
                <a:spcPts val="300"/>
              </a:spcBef>
              <a:buFont typeface="Arial"/>
              <a:buChar char="•"/>
              <a:defRPr sz="4400">
                <a:solidFill>
                  <a:srgbClr val="000000"/>
                </a:solidFill>
              </a:defRPr>
            </a:pPr>
            <a:r>
              <a:rPr lang="de-DE" dirty="0"/>
              <a:t>Wo sehen Sie Bezüge zum Inhalt der Lehrveranstaltung?</a:t>
            </a:r>
            <a:endParaRPr dirty="0"/>
          </a:p>
          <a:p>
            <a:pPr marL="571500" indent="-571500" defTabSz="449580">
              <a:lnSpc>
                <a:spcPct val="150000"/>
              </a:lnSpc>
              <a:spcBef>
                <a:spcPts val="300"/>
              </a:spcBef>
              <a:buFont typeface="Arial"/>
              <a:buChar char="•"/>
              <a:defRPr sz="4400">
                <a:solidFill>
                  <a:srgbClr val="000000"/>
                </a:solidFill>
              </a:defRPr>
            </a:pPr>
            <a:r>
              <a:rPr lang="de-DE" dirty="0"/>
              <a:t>Welche theoretischen und praktischen Fragen sind aufgekommen?</a:t>
            </a:r>
            <a:endParaRPr dirty="0"/>
          </a:p>
          <a:p>
            <a:pPr marL="571500" indent="-571500" defTabSz="449580">
              <a:lnSpc>
                <a:spcPct val="150000"/>
              </a:lnSpc>
              <a:spcBef>
                <a:spcPts val="300"/>
              </a:spcBef>
              <a:buFont typeface="Arial"/>
              <a:buChar char="•"/>
              <a:defRPr sz="4400">
                <a:solidFill>
                  <a:srgbClr val="000000"/>
                </a:solidFill>
              </a:defRPr>
            </a:pPr>
            <a:r>
              <a:rPr lang="de-DE" dirty="0"/>
              <a:t>In welchem Bereich könnten Sie sich die Planspielmethode im Schulunterricht vorstellen?</a:t>
            </a:r>
            <a:endParaRPr dirty="0"/>
          </a:p>
          <a:p>
            <a:pPr marL="571500" indent="-571500" defTabSz="449580">
              <a:lnSpc>
                <a:spcPct val="150000"/>
              </a:lnSpc>
              <a:spcBef>
                <a:spcPts val="300"/>
              </a:spcBef>
              <a:buFont typeface="Arial"/>
              <a:buChar char="•"/>
              <a:defRPr sz="4400">
                <a:solidFill>
                  <a:srgbClr val="000000"/>
                </a:solidFill>
              </a:defRPr>
            </a:pPr>
            <a:r>
              <a:rPr lang="de-DE" dirty="0"/>
              <a:t>Besonderheit: historische Perspektive</a:t>
            </a:r>
          </a:p>
          <a:p>
            <a:pPr marL="571500" indent="-571500" defTabSz="449580">
              <a:lnSpc>
                <a:spcPct val="150000"/>
              </a:lnSpc>
              <a:spcBef>
                <a:spcPts val="300"/>
              </a:spcBef>
              <a:buFont typeface="Arial"/>
              <a:buChar char="•"/>
              <a:defRPr sz="4400">
                <a:solidFill>
                  <a:srgbClr val="000000"/>
                </a:solidFill>
              </a:defRPr>
            </a:pPr>
            <a:r>
              <a:rPr lang="de-DE" dirty="0"/>
              <a:t>Sprache/Vorurteile/Ressentiments/Emotionen </a:t>
            </a:r>
            <a:r>
              <a:rPr lang="de-DE" dirty="0">
                <a:sym typeface="Wingdings" panose="05000000000000000000" pitchFamily="2" charset="2"/>
              </a:rPr>
              <a:t> s. Tag 3</a:t>
            </a:r>
            <a:endParaRPr lang="de-DE" dirty="0"/>
          </a:p>
          <a:p>
            <a:pPr marL="571500" indent="-571500" defTabSz="449580">
              <a:lnSpc>
                <a:spcPct val="150000"/>
              </a:lnSpc>
              <a:spcBef>
                <a:spcPts val="300"/>
              </a:spcBef>
              <a:buFont typeface="Arial"/>
              <a:buChar char="•"/>
              <a:defRPr sz="4400">
                <a:solidFill>
                  <a:srgbClr val="000000"/>
                </a:solidFill>
              </a:defRPr>
            </a:pPr>
            <a:r>
              <a:rPr lang="de-DE" dirty="0"/>
              <a:t>Lösungen für Spielleitungen?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pPr marL="571500" indent="-571500">
              <a:lnSpc>
                <a:spcPct val="150000"/>
              </a:lnSpc>
              <a:buFont typeface="Arial" panose="020B0604020202020204" pitchFamily="34" charset="0"/>
              <a:buChar char="•"/>
            </a:pPr>
            <a:r>
              <a:rPr lang="de-DE" b="1" dirty="0"/>
              <a:t>Wirkmechanismen </a:t>
            </a:r>
            <a:r>
              <a:rPr lang="de-DE" dirty="0"/>
              <a:t>noch unzureichend aufgedeckt, keine einheitliche Lerntheorie</a:t>
            </a:r>
          </a:p>
          <a:p>
            <a:pPr marL="571500" indent="-571500">
              <a:lnSpc>
                <a:spcPct val="150000"/>
              </a:lnSpc>
              <a:buFont typeface="Arial" panose="020B0604020202020204" pitchFamily="34" charset="0"/>
              <a:buChar char="•"/>
            </a:pPr>
            <a:r>
              <a:rPr lang="de-DE" dirty="0"/>
              <a:t>Ansätze des </a:t>
            </a:r>
            <a:r>
              <a:rPr lang="de-DE" b="1" dirty="0"/>
              <a:t>erfahrungsbasierten</a:t>
            </a:r>
            <a:r>
              <a:rPr lang="de-DE" dirty="0"/>
              <a:t> und </a:t>
            </a:r>
            <a:r>
              <a:rPr lang="de-DE" b="1" dirty="0"/>
              <a:t>handlungsorientierten</a:t>
            </a:r>
            <a:r>
              <a:rPr lang="de-DE" dirty="0"/>
              <a:t> Lernens: Learning-Circle von Kolb (1984)</a:t>
            </a:r>
          </a:p>
          <a:p>
            <a:pPr marL="571500" indent="-571500">
              <a:lnSpc>
                <a:spcPct val="150000"/>
              </a:lnSpc>
              <a:buFont typeface="Arial" panose="020B0604020202020204" pitchFamily="34" charset="0"/>
              <a:buChar char="•"/>
            </a:pPr>
            <a:r>
              <a:rPr lang="de-DE" b="1" dirty="0"/>
              <a:t>Lerntransfer</a:t>
            </a:r>
            <a:r>
              <a:rPr lang="de-DE" dirty="0"/>
              <a:t> (s. </a:t>
            </a:r>
            <a:r>
              <a:rPr lang="de-DE" dirty="0" err="1"/>
              <a:t>Schwägele</a:t>
            </a:r>
            <a:r>
              <a:rPr lang="de-DE" dirty="0"/>
              <a:t>, 2015), u. a. durch Debriefing</a:t>
            </a:r>
          </a:p>
          <a:p>
            <a:pPr marL="571500" indent="-571500">
              <a:lnSpc>
                <a:spcPct val="150000"/>
              </a:lnSpc>
              <a:buFont typeface="Arial" panose="020B0604020202020204" pitchFamily="34" charset="0"/>
              <a:buChar char="•"/>
            </a:pPr>
            <a:endParaRPr lang="de-DE" dirty="0"/>
          </a:p>
          <a:p>
            <a:pPr marL="571500" indent="-571500">
              <a:lnSpc>
                <a:spcPct val="150000"/>
              </a:lnSpc>
              <a:buFont typeface="Arial" panose="020B0604020202020204" pitchFamily="34" charset="0"/>
              <a:buChar char="•"/>
            </a:pPr>
            <a:r>
              <a:rPr lang="de-DE" b="1" dirty="0"/>
              <a:t>Empirische Effekte</a:t>
            </a:r>
            <a:r>
              <a:rPr lang="de-DE" dirty="0"/>
              <a:t>: bei kurzfristigem Wissen so gut wie andere Methoden, aber zusätzlich Motivation, Interesse, Einstellungen und generell besseres Behalten (z. B.: </a:t>
            </a:r>
            <a:r>
              <a:rPr lang="de-DE" dirty="0" err="1"/>
              <a:t>Schedelik</a:t>
            </a:r>
            <a:r>
              <a:rPr lang="de-DE" dirty="0"/>
              <a:t>, 2018)</a:t>
            </a:r>
          </a:p>
          <a:p>
            <a:pPr marL="571500" indent="-571500">
              <a:buFont typeface="Arial" panose="020B0604020202020204" pitchFamily="34" charset="0"/>
              <a:buChar char="•"/>
            </a:pPr>
            <a:endParaRPr lang="de-DE" dirty="0"/>
          </a:p>
        </p:txBody>
      </p:sp>
      <p:sp>
        <p:nvSpPr>
          <p:cNvPr id="3" name="Titel 2"/>
          <p:cNvSpPr>
            <a:spLocks noGrp="1"/>
          </p:cNvSpPr>
          <p:nvPr>
            <p:ph type="title"/>
          </p:nvPr>
        </p:nvSpPr>
        <p:spPr/>
        <p:txBody>
          <a:bodyPr/>
          <a:lstStyle/>
          <a:p>
            <a:pPr algn="l"/>
            <a:r>
              <a:rPr lang="de-DE" dirty="0"/>
              <a:t>Lerneffekte</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11</a:t>
            </a:fld>
            <a:endParaRPr lang="de-DE"/>
          </a:p>
        </p:txBody>
      </p:sp>
    </p:spTree>
    <p:extLst>
      <p:ext uri="{BB962C8B-B14F-4D97-AF65-F5344CB8AC3E}">
        <p14:creationId xmlns:p14="http://schemas.microsoft.com/office/powerpoint/2010/main" val="311673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Best-Practice?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
            </a:r>
            <a:br>
              <a:rPr lang="de-DE" dirty="0"/>
            </a:br>
            <a:r>
              <a:rPr lang="de-DE" dirty="0"/>
              <a:t>Austauschforum VIGOR: Ihre </a:t>
            </a:r>
            <a:r>
              <a:rPr lang="de-DE" dirty="0" err="1"/>
              <a:t>Expert:innen-Tipps</a:t>
            </a:r>
            <a:r>
              <a:rPr lang="de-DE" dirty="0"/>
              <a:t> o. ä. </a:t>
            </a:r>
          </a:p>
        </p:txBody>
      </p:sp>
      <p:sp>
        <p:nvSpPr>
          <p:cNvPr id="3" name="Titel 2"/>
          <p:cNvSpPr>
            <a:spLocks noGrp="1"/>
          </p:cNvSpPr>
          <p:nvPr>
            <p:ph type="title"/>
          </p:nvPr>
        </p:nvSpPr>
        <p:spPr/>
        <p:txBody>
          <a:bodyPr/>
          <a:lstStyle/>
          <a:p>
            <a:pPr algn="l"/>
            <a:r>
              <a:rPr lang="de-DE" dirty="0"/>
              <a:t>Ihre Beispiele</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12</a:t>
            </a:fld>
            <a:endParaRPr lang="de-DE"/>
          </a:p>
        </p:txBody>
      </p:sp>
    </p:spTree>
    <p:extLst>
      <p:ext uri="{BB962C8B-B14F-4D97-AF65-F5344CB8AC3E}">
        <p14:creationId xmlns:p14="http://schemas.microsoft.com/office/powerpoint/2010/main" val="413183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
          <p:cNvSpPr>
            <a:spLocks noGrp="1"/>
          </p:cNvSpPr>
          <p:nvPr>
            <p:ph type="body" idx="1"/>
          </p:nvPr>
        </p:nvSpPr>
        <p:spPr bwMode="auto">
          <a:xfrm>
            <a:off x="1894856" y="2970213"/>
            <a:ext cx="19010112" cy="9848851"/>
          </a:xfrm>
        </p:spPr>
        <p:txBody>
          <a:bodyPr>
            <a:normAutofit/>
          </a:bodyPr>
          <a:lstStyle/>
          <a:p>
            <a:pPr marL="571500" indent="-571500">
              <a:lnSpc>
                <a:spcPct val="150000"/>
              </a:lnSpc>
              <a:buFont typeface="Arial" panose="020B0604020202020204" pitchFamily="34" charset="0"/>
              <a:buChar char="•"/>
              <a:defRPr/>
            </a:pPr>
            <a:r>
              <a:rPr lang="de-DE" sz="3600" dirty="0"/>
              <a:t>Planspiel „Förderausschuss“ (Meßner et al</a:t>
            </a:r>
            <a:r>
              <a:rPr lang="de-DE" sz="3600" dirty="0" smtClean="0"/>
              <a:t>., </a:t>
            </a:r>
            <a:r>
              <a:rPr lang="de-DE" sz="3600" dirty="0"/>
              <a:t>2021): digital oder analog</a:t>
            </a:r>
            <a:endParaRPr sz="3600" dirty="0"/>
          </a:p>
          <a:p>
            <a:pPr marL="571500" indent="-571500">
              <a:lnSpc>
                <a:spcPct val="150000"/>
              </a:lnSpc>
              <a:buFont typeface="Arial" panose="020B0604020202020204" pitchFamily="34" charset="0"/>
              <a:buChar char="•"/>
              <a:defRPr/>
            </a:pPr>
            <a:r>
              <a:rPr lang="de-DE" sz="3600" dirty="0"/>
              <a:t>Planspiel „Miteinander statt gegeneinander“ zum Thema betriebliche Mitbestimmung (Engartner et al</a:t>
            </a:r>
            <a:r>
              <a:rPr lang="de-DE" sz="3600" dirty="0" smtClean="0"/>
              <a:t>., </a:t>
            </a:r>
            <a:r>
              <a:rPr lang="de-DE" sz="3600" dirty="0"/>
              <a:t>2021): rundenbasiert, verschiedene Varianten</a:t>
            </a:r>
            <a:endParaRPr sz="3600" dirty="0"/>
          </a:p>
          <a:p>
            <a:pPr marL="571500" indent="-571500">
              <a:lnSpc>
                <a:spcPct val="150000"/>
              </a:lnSpc>
              <a:buFont typeface="Arial" panose="020B0604020202020204" pitchFamily="34" charset="0"/>
              <a:buChar char="•"/>
              <a:defRPr/>
            </a:pPr>
            <a:r>
              <a:rPr lang="de-DE" sz="3600" dirty="0"/>
              <a:t>„</a:t>
            </a:r>
            <a:r>
              <a:rPr lang="de-DE" sz="3600" dirty="0" err="1"/>
              <a:t>Baregg</a:t>
            </a:r>
            <a:r>
              <a:rPr lang="de-DE" sz="3600" dirty="0"/>
              <a:t>-Tunnel“ (Ulrich, 1998) – Allmende-Problematik/Verkehr: minimale Vorbereitung</a:t>
            </a:r>
            <a:endParaRPr sz="3600" dirty="0"/>
          </a:p>
          <a:p>
            <a:pPr marL="571500" indent="-571500">
              <a:lnSpc>
                <a:spcPct val="150000"/>
              </a:lnSpc>
              <a:buFont typeface="Arial" panose="020B0604020202020204" pitchFamily="34" charset="0"/>
              <a:buChar char="•"/>
              <a:defRPr/>
            </a:pPr>
            <a:r>
              <a:rPr lang="de-DE" sz="3600" dirty="0"/>
              <a:t>„Fish-Banks, Ltd“ (</a:t>
            </a:r>
            <a:r>
              <a:rPr lang="de-DE" sz="3600" dirty="0" smtClean="0"/>
              <a:t>Meadows et al., </a:t>
            </a:r>
            <a:r>
              <a:rPr lang="de-DE" sz="3600" dirty="0"/>
              <a:t>1993) – begrenzte Ressource „Fisch“: computergestützt</a:t>
            </a:r>
            <a:endParaRPr sz="3600" dirty="0"/>
          </a:p>
          <a:p>
            <a:pPr marL="571500" indent="-571500">
              <a:lnSpc>
                <a:spcPct val="150000"/>
              </a:lnSpc>
              <a:buFont typeface="Arial" panose="020B0604020202020204" pitchFamily="34" charset="0"/>
              <a:buChar char="•"/>
              <a:defRPr/>
            </a:pPr>
            <a:r>
              <a:rPr lang="de-DE" sz="3600" dirty="0"/>
              <a:t>Model-United-Nations-Konferenzen (Buschmann, 2021)</a:t>
            </a:r>
          </a:p>
          <a:p>
            <a:pPr marL="571500" indent="-571500">
              <a:lnSpc>
                <a:spcPct val="150000"/>
              </a:lnSpc>
              <a:buFont typeface="Arial" panose="020B0604020202020204" pitchFamily="34" charset="0"/>
              <a:buChar char="•"/>
              <a:defRPr/>
            </a:pPr>
            <a:r>
              <a:rPr lang="de-DE" sz="3600" dirty="0"/>
              <a:t>„Die Stadt im 21. Jahrhundert? Ein Planspiel mit Google Street View“ (</a:t>
            </a:r>
            <a:r>
              <a:rPr lang="de-DE" sz="3600" dirty="0" err="1"/>
              <a:t>Belling</a:t>
            </a:r>
            <a:r>
              <a:rPr lang="de-DE" sz="3600" dirty="0"/>
              <a:t>, 2019)</a:t>
            </a:r>
          </a:p>
          <a:p>
            <a:pPr marL="571500" indent="-571500">
              <a:lnSpc>
                <a:spcPct val="150000"/>
              </a:lnSpc>
              <a:buFont typeface="Arial" panose="020B0604020202020204" pitchFamily="34" charset="0"/>
              <a:buChar char="•"/>
              <a:defRPr/>
            </a:pPr>
            <a:r>
              <a:rPr lang="de-DE" sz="3600" dirty="0"/>
              <a:t>…</a:t>
            </a:r>
            <a:endParaRPr sz="3600" dirty="0"/>
          </a:p>
          <a:p>
            <a:pPr marL="571500" indent="-571500">
              <a:buFontTx/>
              <a:buChar char="-"/>
              <a:defRPr/>
            </a:pPr>
            <a:endParaRPr lang="de-DE" dirty="0"/>
          </a:p>
          <a:p>
            <a:pPr marL="571500" indent="-571500">
              <a:buFontTx/>
              <a:buChar char="-"/>
              <a:defRPr/>
            </a:pPr>
            <a:endParaRPr lang="de-DE" dirty="0"/>
          </a:p>
          <a:p>
            <a:pPr marL="571500" indent="-571500">
              <a:buFontTx/>
              <a:buChar char="-"/>
              <a:defRPr/>
            </a:pPr>
            <a:endParaRPr lang="de-DE" dirty="0"/>
          </a:p>
        </p:txBody>
      </p:sp>
      <p:sp>
        <p:nvSpPr>
          <p:cNvPr id="5" name="Titel 2"/>
          <p:cNvSpPr>
            <a:spLocks noGrp="1"/>
          </p:cNvSpPr>
          <p:nvPr>
            <p:ph type="title"/>
          </p:nvPr>
        </p:nvSpPr>
        <p:spPr bwMode="auto"/>
        <p:txBody>
          <a:bodyPr/>
          <a:lstStyle/>
          <a:p>
            <a:pPr algn="l">
              <a:defRPr/>
            </a:pPr>
            <a:r>
              <a:rPr lang="de-DE" dirty="0"/>
              <a:t>Unsere Beispiele</a:t>
            </a:r>
            <a:endParaRPr dirty="0"/>
          </a:p>
        </p:txBody>
      </p:sp>
      <p:pic>
        <p:nvPicPr>
          <p:cNvPr id="6" name="Grafik 5">
            <a:extLst>
              <a:ext uri="{FF2B5EF4-FFF2-40B4-BE49-F238E27FC236}">
                <a16:creationId xmlns:a16="http://schemas.microsoft.com/office/drawing/2014/main" id="{B878625F-6F81-47D1-8D86-A0DD95A0C4D1}"/>
              </a:ext>
            </a:extLst>
          </p:cNvPr>
          <p:cNvPicPr>
            <a:picLocks noChangeAspect="1"/>
          </p:cNvPicPr>
          <p:nvPr/>
        </p:nvPicPr>
        <p:blipFill>
          <a:blip r:embed="rId3"/>
          <a:stretch>
            <a:fillRect/>
          </a:stretch>
        </p:blipFill>
        <p:spPr>
          <a:xfrm>
            <a:off x="1894856" y="10314384"/>
            <a:ext cx="13031588" cy="2648696"/>
          </a:xfrm>
          <a:prstGeom prst="rect">
            <a:avLst/>
          </a:prstGeom>
        </p:spPr>
      </p:pic>
      <p:sp>
        <p:nvSpPr>
          <p:cNvPr id="2" name="Textfeld 1"/>
          <p:cNvSpPr txBox="1"/>
          <p:nvPr/>
        </p:nvSpPr>
        <p:spPr bwMode="auto">
          <a:xfrm>
            <a:off x="15035386" y="12458076"/>
            <a:ext cx="6733678"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dirty="0"/>
              <a:t>Abb. 2: Eindruck DMUN (Quelle: DMUN.de)</a:t>
            </a:r>
          </a:p>
        </p:txBody>
      </p:sp>
      <p:sp>
        <p:nvSpPr>
          <p:cNvPr id="3" name="Foliennummernplatzhalter 2"/>
          <p:cNvSpPr>
            <a:spLocks noGrp="1"/>
          </p:cNvSpPr>
          <p:nvPr>
            <p:ph type="sldNum" sz="quarter" idx="2"/>
          </p:nvPr>
        </p:nvSpPr>
        <p:spPr/>
        <p:txBody>
          <a:bodyPr/>
          <a:lstStyle/>
          <a:p>
            <a:pPr>
              <a:defRPr/>
            </a:pPr>
            <a:fld id="{86CB4B4D-7CA3-9044-876B-883B54F8677D}" type="slidenum">
              <a:rPr lang="de-DE" smtClean="0"/>
              <a:t>13</a:t>
            </a:fld>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1894856" y="2652836"/>
            <a:ext cx="18873788" cy="9848851"/>
          </a:xfrm>
        </p:spPr>
        <p:txBody>
          <a:bodyPr/>
          <a:lstStyle/>
          <a:p>
            <a:pPr marL="571500" indent="-571500">
              <a:buFont typeface="Arial" panose="020B0604020202020204" pitchFamily="34" charset="0"/>
              <a:buChar char="•"/>
            </a:pPr>
            <a:r>
              <a:rPr lang="de-DE" dirty="0"/>
              <a:t>Nächste Sitzung: u. a. 30 Minuten Anspielen einer Fraktionssitzung</a:t>
            </a:r>
          </a:p>
          <a:p>
            <a:pPr marL="571500" indent="-571500">
              <a:buFont typeface="Arial" panose="020B0604020202020204" pitchFamily="34" charset="0"/>
              <a:buChar char="•"/>
            </a:pPr>
            <a:r>
              <a:rPr lang="de-DE" dirty="0"/>
              <a:t>Simuliert wird die Entscheidungsfindung vorgelagert zu einer Gemeindevertretungssitzung über die Nachnutzung eines Gebäudes (alte Schule)</a:t>
            </a:r>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r>
              <a:rPr lang="de-DE" dirty="0"/>
              <a:t>Wir nutzen die Pause zur </a:t>
            </a:r>
            <a:r>
              <a:rPr lang="de-DE" b="1" dirty="0"/>
              <a:t>Rollenvergabe</a:t>
            </a:r>
            <a:r>
              <a:rPr lang="de-DE" dirty="0"/>
              <a:t>:</a:t>
            </a:r>
          </a:p>
          <a:p>
            <a:pPr marL="571500" indent="-571500">
              <a:buFont typeface="Arial" panose="020B0604020202020204" pitchFamily="34" charset="0"/>
              <a:buChar char="•"/>
            </a:pPr>
            <a:endParaRPr lang="de-DE" b="1" dirty="0"/>
          </a:p>
          <a:p>
            <a:pPr marL="571500" indent="-571500">
              <a:buFont typeface="Arial" panose="020B0604020202020204" pitchFamily="34" charset="0"/>
              <a:buChar char="•"/>
            </a:pPr>
            <a:r>
              <a:rPr lang="de-DE" b="1" dirty="0"/>
              <a:t>Fraktionsvorsitz (Moderation)</a:t>
            </a:r>
          </a:p>
          <a:p>
            <a:pPr marL="571500" indent="-571500">
              <a:buFont typeface="Arial" panose="020B0604020202020204" pitchFamily="34" charset="0"/>
              <a:buChar char="•"/>
            </a:pPr>
            <a:r>
              <a:rPr lang="de-DE" b="1" dirty="0"/>
              <a:t>Stellvertretung</a:t>
            </a:r>
          </a:p>
          <a:p>
            <a:pPr marL="571500" indent="-571500">
              <a:buFont typeface="Arial" panose="020B0604020202020204" pitchFamily="34" charset="0"/>
              <a:buChar char="•"/>
            </a:pPr>
            <a:r>
              <a:rPr lang="de-DE" b="1" dirty="0"/>
              <a:t>Fraktionsmitglieder </a:t>
            </a:r>
          </a:p>
          <a:p>
            <a:pPr marL="571500" indent="-571500">
              <a:buFont typeface="Arial" panose="020B0604020202020204" pitchFamily="34" charset="0"/>
              <a:buChar char="•"/>
            </a:pPr>
            <a:r>
              <a:rPr lang="de-DE" b="1" dirty="0"/>
              <a:t>…</a:t>
            </a:r>
          </a:p>
          <a:p>
            <a:endParaRPr lang="de-DE" dirty="0"/>
          </a:p>
        </p:txBody>
      </p:sp>
      <p:sp>
        <p:nvSpPr>
          <p:cNvPr id="3" name="Titel 2"/>
          <p:cNvSpPr>
            <a:spLocks noGrp="1"/>
          </p:cNvSpPr>
          <p:nvPr>
            <p:ph type="title"/>
          </p:nvPr>
        </p:nvSpPr>
        <p:spPr/>
        <p:txBody>
          <a:bodyPr/>
          <a:lstStyle/>
          <a:p>
            <a:pPr algn="l"/>
            <a:r>
              <a:rPr lang="de-DE" dirty="0"/>
              <a:t>Ausblick</a:t>
            </a:r>
          </a:p>
        </p:txBody>
      </p:sp>
      <p:pic>
        <p:nvPicPr>
          <p:cNvPr id="4" name="Grafik 3"/>
          <p:cNvPicPr>
            <a:picLocks noChangeAspect="1"/>
          </p:cNvPicPr>
          <p:nvPr/>
        </p:nvPicPr>
        <p:blipFill>
          <a:blip r:embed="rId3"/>
          <a:stretch>
            <a:fillRect/>
          </a:stretch>
        </p:blipFill>
        <p:spPr>
          <a:xfrm>
            <a:off x="9998250" y="5825108"/>
            <a:ext cx="2667000" cy="962025"/>
          </a:xfrm>
          <a:prstGeom prst="rect">
            <a:avLst/>
          </a:prstGeom>
        </p:spPr>
      </p:pic>
      <p:pic>
        <p:nvPicPr>
          <p:cNvPr id="5" name="Grafik 4"/>
          <p:cNvPicPr>
            <a:picLocks noChangeAspect="1"/>
          </p:cNvPicPr>
          <p:nvPr/>
        </p:nvPicPr>
        <p:blipFill>
          <a:blip r:embed="rId4"/>
          <a:stretch>
            <a:fillRect/>
          </a:stretch>
        </p:blipFill>
        <p:spPr>
          <a:xfrm>
            <a:off x="2838662" y="5386958"/>
            <a:ext cx="1781175" cy="1543050"/>
          </a:xfrm>
          <a:prstGeom prst="rect">
            <a:avLst/>
          </a:prstGeom>
        </p:spPr>
      </p:pic>
      <p:pic>
        <p:nvPicPr>
          <p:cNvPr id="6" name="Grafik 5"/>
          <p:cNvPicPr>
            <a:picLocks noChangeAspect="1"/>
          </p:cNvPicPr>
          <p:nvPr/>
        </p:nvPicPr>
        <p:blipFill>
          <a:blip r:embed="rId5"/>
          <a:stretch>
            <a:fillRect/>
          </a:stretch>
        </p:blipFill>
        <p:spPr>
          <a:xfrm>
            <a:off x="5797316" y="5529833"/>
            <a:ext cx="2914650" cy="1257300"/>
          </a:xfrm>
          <a:prstGeom prst="rect">
            <a:avLst/>
          </a:prstGeom>
        </p:spPr>
      </p:pic>
      <p:pic>
        <p:nvPicPr>
          <p:cNvPr id="7" name="Grafik 6"/>
          <p:cNvPicPr>
            <a:picLocks noChangeAspect="1"/>
          </p:cNvPicPr>
          <p:nvPr/>
        </p:nvPicPr>
        <p:blipFill>
          <a:blip r:embed="rId6"/>
          <a:stretch>
            <a:fillRect/>
          </a:stretch>
        </p:blipFill>
        <p:spPr>
          <a:xfrm>
            <a:off x="15144328" y="5321967"/>
            <a:ext cx="4752527" cy="6832227"/>
          </a:xfrm>
          <a:prstGeom prst="rect">
            <a:avLst/>
          </a:prstGeom>
          <a:ln>
            <a:solidFill>
              <a:srgbClr val="000000"/>
            </a:solidFill>
          </a:ln>
        </p:spPr>
      </p:pic>
      <p:sp>
        <p:nvSpPr>
          <p:cNvPr id="8" name="Textfeld 7"/>
          <p:cNvSpPr txBox="1"/>
          <p:nvPr/>
        </p:nvSpPr>
        <p:spPr bwMode="auto">
          <a:xfrm>
            <a:off x="14523555" y="12260844"/>
            <a:ext cx="6175279"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dirty="0"/>
              <a:t>Abb. 3: Beispiel Rollenkarte (Kaup et al. 2017)</a:t>
            </a:r>
          </a:p>
        </p:txBody>
      </p:sp>
      <p:sp>
        <p:nvSpPr>
          <p:cNvPr id="9" name="Foliennummernplatzhalter 8"/>
          <p:cNvSpPr>
            <a:spLocks noGrp="1"/>
          </p:cNvSpPr>
          <p:nvPr>
            <p:ph type="sldNum" sz="quarter" idx="2"/>
          </p:nvPr>
        </p:nvSpPr>
        <p:spPr/>
        <p:txBody>
          <a:bodyPr/>
          <a:lstStyle/>
          <a:p>
            <a:pPr>
              <a:defRPr/>
            </a:pPr>
            <a:fld id="{86CB4B4D-7CA3-9044-876B-883B54F8677D}" type="slidenum">
              <a:rPr lang="de-DE" smtClean="0"/>
              <a:t>14</a:t>
            </a:fld>
            <a:endParaRPr lang="de-DE"/>
          </a:p>
        </p:txBody>
      </p:sp>
    </p:spTree>
    <p:extLst>
      <p:ext uri="{BB962C8B-B14F-4D97-AF65-F5344CB8AC3E}">
        <p14:creationId xmlns:p14="http://schemas.microsoft.com/office/powerpoint/2010/main" val="189074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
          <p:cNvSpPr>
            <a:spLocks noGrp="1"/>
          </p:cNvSpPr>
          <p:nvPr>
            <p:ph type="body" idx="1"/>
          </p:nvPr>
        </p:nvSpPr>
        <p:spPr bwMode="auto"/>
        <p:txBody>
          <a:bodyPr/>
          <a:lstStyle/>
          <a:p>
            <a:pPr marL="571500" indent="-571500">
              <a:buFont typeface="Arial" panose="020B0604020202020204" pitchFamily="34" charset="0"/>
              <a:buChar char="•"/>
              <a:defRPr/>
            </a:pPr>
            <a:endParaRPr lang="de-DE" dirty="0"/>
          </a:p>
        </p:txBody>
      </p:sp>
      <p:sp>
        <p:nvSpPr>
          <p:cNvPr id="5" name="Titel 2"/>
          <p:cNvSpPr>
            <a:spLocks noGrp="1"/>
          </p:cNvSpPr>
          <p:nvPr>
            <p:ph type="title"/>
          </p:nvPr>
        </p:nvSpPr>
        <p:spPr bwMode="auto"/>
        <p:txBody>
          <a:bodyPr/>
          <a:lstStyle/>
          <a:p>
            <a:pPr>
              <a:defRPr/>
            </a:pPr>
            <a:r>
              <a:rPr lang="de-DE"/>
              <a:t>PAUSE</a:t>
            </a:r>
            <a:endParaRPr/>
          </a:p>
        </p:txBody>
      </p:sp>
      <p:sp>
        <p:nvSpPr>
          <p:cNvPr id="2" name="Foliennummernplatzhalter 1"/>
          <p:cNvSpPr>
            <a:spLocks noGrp="1"/>
          </p:cNvSpPr>
          <p:nvPr>
            <p:ph type="sldNum" sz="quarter" idx="2"/>
          </p:nvPr>
        </p:nvSpPr>
        <p:spPr/>
        <p:txBody>
          <a:bodyPr/>
          <a:lstStyle/>
          <a:p>
            <a:pPr>
              <a:defRPr/>
            </a:pPr>
            <a:fld id="{86CB4B4D-7CA3-9044-876B-883B54F8677D}" type="slidenum">
              <a:rPr lang="de-DE" smtClean="0"/>
              <a:t>15</a:t>
            </a:fld>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pPr algn="l"/>
            <a:r>
              <a:rPr lang="de-DE" dirty="0"/>
              <a:t>Planspiel „Hausen“</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16</a:t>
            </a:fld>
            <a:endParaRPr lang="de-DE"/>
          </a:p>
        </p:txBody>
      </p:sp>
    </p:spTree>
    <p:extLst>
      <p:ext uri="{BB962C8B-B14F-4D97-AF65-F5344CB8AC3E}">
        <p14:creationId xmlns:p14="http://schemas.microsoft.com/office/powerpoint/2010/main" val="3557937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
          <p:cNvSpPr>
            <a:spLocks noGrp="1"/>
          </p:cNvSpPr>
          <p:nvPr>
            <p:ph type="body" idx="1"/>
          </p:nvPr>
        </p:nvSpPr>
        <p:spPr bwMode="auto"/>
        <p:txBody>
          <a:bodyPr/>
          <a:lstStyle/>
          <a:p>
            <a:pPr marL="571500" indent="-571500">
              <a:lnSpc>
                <a:spcPct val="150000"/>
              </a:lnSpc>
              <a:buFont typeface="Arial" panose="020B0604020202020204" pitchFamily="34" charset="0"/>
              <a:buChar char="•"/>
              <a:defRPr/>
            </a:pPr>
            <a:r>
              <a:rPr lang="de-DE" dirty="0"/>
              <a:t>„sozialwissenschaftlich-historischer Fächerverbund“ Level &amp; The Next Level</a:t>
            </a:r>
            <a:endParaRPr dirty="0"/>
          </a:p>
          <a:p>
            <a:pPr marL="571500" indent="-571500">
              <a:lnSpc>
                <a:spcPct val="150000"/>
              </a:lnSpc>
              <a:buFont typeface="Arial" panose="020B0604020202020204" pitchFamily="34" charset="0"/>
              <a:buChar char="•"/>
              <a:defRPr/>
            </a:pPr>
            <a:r>
              <a:rPr lang="de-DE" dirty="0"/>
              <a:t>Interdisziplinäres Team: Planspielentwicklung mit geographischen, politischen und historischen Elementen</a:t>
            </a:r>
            <a:endParaRPr dirty="0"/>
          </a:p>
          <a:p>
            <a:pPr marL="571500" indent="-571500">
              <a:lnSpc>
                <a:spcPct val="150000"/>
              </a:lnSpc>
              <a:buFont typeface="Arial" panose="020B0604020202020204" pitchFamily="34" charset="0"/>
              <a:buChar char="•"/>
              <a:defRPr/>
            </a:pPr>
            <a:r>
              <a:rPr lang="de-DE" dirty="0"/>
              <a:t>Gemeinsame Entwicklung und Erprobung anhand von ORTSNAME</a:t>
            </a:r>
            <a:endParaRPr dirty="0"/>
          </a:p>
          <a:p>
            <a:pPr marL="571500" indent="-571500">
              <a:lnSpc>
                <a:spcPct val="150000"/>
              </a:lnSpc>
              <a:buFont typeface="Arial" panose="020B0604020202020204" pitchFamily="34" charset="0"/>
              <a:buChar char="•"/>
              <a:defRPr/>
            </a:pPr>
            <a:r>
              <a:rPr lang="de-DE" dirty="0"/>
              <a:t>Durchgänge mit Schulklassen</a:t>
            </a:r>
            <a:endParaRPr dirty="0"/>
          </a:p>
          <a:p>
            <a:pPr marL="571500" indent="-571500">
              <a:lnSpc>
                <a:spcPct val="150000"/>
              </a:lnSpc>
              <a:buFont typeface="Arial" panose="020B0604020202020204" pitchFamily="34" charset="0"/>
              <a:buChar char="•"/>
              <a:defRPr/>
            </a:pPr>
            <a:r>
              <a:rPr lang="de-DE" dirty="0"/>
              <a:t>Videoaufzeichnungen</a:t>
            </a:r>
            <a:endParaRPr dirty="0"/>
          </a:p>
          <a:p>
            <a:pPr marL="571500" indent="-571500">
              <a:lnSpc>
                <a:spcPct val="150000"/>
              </a:lnSpc>
              <a:buFont typeface="Arial" panose="020B0604020202020204" pitchFamily="34" charset="0"/>
              <a:buChar char="•"/>
              <a:defRPr/>
            </a:pPr>
            <a:r>
              <a:rPr lang="de-DE" dirty="0"/>
              <a:t>Publikation: „Was wird aus der alten Schule in Hausen? - Ein Planspiel zur Förderung von Mündigkeit im fächerübergreifenden Unterricht“ (Kaup et al. 2017)</a:t>
            </a:r>
            <a:endParaRPr dirty="0"/>
          </a:p>
          <a:p>
            <a:pPr marL="571500" indent="-571500">
              <a:buFontTx/>
              <a:buChar char="-"/>
              <a:defRPr/>
            </a:pPr>
            <a:endParaRPr lang="de-DE" dirty="0"/>
          </a:p>
        </p:txBody>
      </p:sp>
      <p:sp>
        <p:nvSpPr>
          <p:cNvPr id="5" name="Titel 2"/>
          <p:cNvSpPr>
            <a:spLocks noGrp="1"/>
          </p:cNvSpPr>
          <p:nvPr>
            <p:ph type="title"/>
          </p:nvPr>
        </p:nvSpPr>
        <p:spPr bwMode="auto"/>
        <p:txBody>
          <a:bodyPr/>
          <a:lstStyle/>
          <a:p>
            <a:pPr algn="l">
              <a:defRPr/>
            </a:pPr>
            <a:r>
              <a:rPr lang="de-DE"/>
              <a:t>Entstehungszusammenhang</a:t>
            </a:r>
            <a:endParaRPr/>
          </a:p>
        </p:txBody>
      </p:sp>
      <p:sp>
        <p:nvSpPr>
          <p:cNvPr id="2" name="Foliennummernplatzhalter 1"/>
          <p:cNvSpPr>
            <a:spLocks noGrp="1"/>
          </p:cNvSpPr>
          <p:nvPr>
            <p:ph type="sldNum" sz="quarter" idx="2"/>
          </p:nvPr>
        </p:nvSpPr>
        <p:spPr/>
        <p:txBody>
          <a:bodyPr/>
          <a:lstStyle/>
          <a:p>
            <a:pPr>
              <a:defRPr/>
            </a:pPr>
            <a:fld id="{86CB4B4D-7CA3-9044-876B-883B54F8677D}" type="slidenum">
              <a:rPr lang="de-DE" smtClean="0"/>
              <a:t>17</a:t>
            </a:fld>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pPr marL="571500" indent="-571500">
              <a:lnSpc>
                <a:spcPct val="150000"/>
              </a:lnSpc>
              <a:buFont typeface="Arial" panose="020B0604020202020204" pitchFamily="34" charset="0"/>
              <a:buChar char="•"/>
            </a:pPr>
            <a:r>
              <a:rPr lang="de-DE" dirty="0"/>
              <a:t>Originalmaterial, Begehung vor Ort, </a:t>
            </a:r>
            <a:r>
              <a:rPr lang="de-DE" dirty="0" err="1"/>
              <a:t>Expert:innengespräche</a:t>
            </a:r>
            <a:r>
              <a:rPr lang="de-DE" dirty="0"/>
              <a:t> etc.</a:t>
            </a:r>
          </a:p>
          <a:p>
            <a:pPr marL="571500" indent="-571500">
              <a:lnSpc>
                <a:spcPct val="150000"/>
              </a:lnSpc>
              <a:buFont typeface="Arial" panose="020B0604020202020204" pitchFamily="34" charset="0"/>
              <a:buChar char="•"/>
            </a:pPr>
            <a:r>
              <a:rPr lang="de-DE" dirty="0"/>
              <a:t>Datenschutz &amp; Nutzbarkeit </a:t>
            </a:r>
            <a:r>
              <a:rPr lang="de-DE" dirty="0">
                <a:sym typeface="Wingdings" panose="05000000000000000000" pitchFamily="2" charset="2"/>
              </a:rPr>
              <a:t> abstrahiert</a:t>
            </a:r>
            <a:endParaRPr lang="de-DE" dirty="0"/>
          </a:p>
          <a:p>
            <a:pPr marL="571500" indent="-571500">
              <a:lnSpc>
                <a:spcPct val="150000"/>
              </a:lnSpc>
              <a:buFont typeface="Arial" panose="020B0604020202020204" pitchFamily="34" charset="0"/>
              <a:buChar char="•"/>
            </a:pPr>
            <a:r>
              <a:rPr lang="de-DE" dirty="0"/>
              <a:t>Realistisch und nach wie vor aktuell</a:t>
            </a:r>
          </a:p>
        </p:txBody>
      </p:sp>
      <p:sp>
        <p:nvSpPr>
          <p:cNvPr id="3" name="Titel 2"/>
          <p:cNvSpPr>
            <a:spLocks noGrp="1"/>
          </p:cNvSpPr>
          <p:nvPr>
            <p:ph type="title"/>
          </p:nvPr>
        </p:nvSpPr>
        <p:spPr/>
        <p:txBody>
          <a:bodyPr/>
          <a:lstStyle/>
          <a:p>
            <a:pPr algn="l"/>
            <a:r>
              <a:rPr lang="de-DE" dirty="0"/>
              <a:t>Modellierung des Szenarios</a:t>
            </a:r>
          </a:p>
        </p:txBody>
      </p:sp>
      <p:pic>
        <p:nvPicPr>
          <p:cNvPr id="7" name="Grafik 6"/>
          <p:cNvPicPr>
            <a:picLocks noChangeAspect="1"/>
          </p:cNvPicPr>
          <p:nvPr/>
        </p:nvPicPr>
        <p:blipFill>
          <a:blip r:embed="rId2"/>
          <a:stretch>
            <a:fillRect/>
          </a:stretch>
        </p:blipFill>
        <p:spPr bwMode="auto">
          <a:xfrm>
            <a:off x="17099887" y="2157162"/>
            <a:ext cx="6118258" cy="7560669"/>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8" name="Textfeld 7"/>
          <p:cNvSpPr txBox="1"/>
          <p:nvPr/>
        </p:nvSpPr>
        <p:spPr bwMode="auto">
          <a:xfrm>
            <a:off x="17304567" y="9755334"/>
            <a:ext cx="5760641" cy="58477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z="1600" dirty="0"/>
              <a:t>Abb. 5: Screenshot https://revista.de/neues-umfeld-fuer-alte-schule-in-hausen/ (Quelle: revista.de 04.11.2021)</a:t>
            </a:r>
          </a:p>
        </p:txBody>
      </p:sp>
      <p:pic>
        <p:nvPicPr>
          <p:cNvPr id="9" name="Grafik 8"/>
          <p:cNvPicPr>
            <a:picLocks noChangeAspect="1"/>
          </p:cNvPicPr>
          <p:nvPr/>
        </p:nvPicPr>
        <p:blipFill>
          <a:blip r:embed="rId3"/>
          <a:stretch>
            <a:fillRect/>
          </a:stretch>
        </p:blipFill>
        <p:spPr>
          <a:xfrm>
            <a:off x="597049" y="10110473"/>
            <a:ext cx="12753975" cy="2562225"/>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5" name="Grafik 4"/>
          <p:cNvPicPr>
            <a:picLocks noChangeAspect="1"/>
          </p:cNvPicPr>
          <p:nvPr/>
        </p:nvPicPr>
        <p:blipFill>
          <a:blip r:embed="rId4"/>
          <a:stretch>
            <a:fillRect/>
          </a:stretch>
        </p:blipFill>
        <p:spPr>
          <a:xfrm>
            <a:off x="5755162" y="6800230"/>
            <a:ext cx="5876539" cy="4314941"/>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0" name="Textfeld 9"/>
          <p:cNvSpPr txBox="1"/>
          <p:nvPr/>
        </p:nvSpPr>
        <p:spPr bwMode="auto">
          <a:xfrm>
            <a:off x="548207" y="12722970"/>
            <a:ext cx="10413910" cy="33855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z="1600" dirty="0"/>
              <a:t>Abb. 6: Regionalverband </a:t>
            </a:r>
            <a:r>
              <a:rPr lang="de-DE" sz="1600" dirty="0" err="1"/>
              <a:t>FrankfurtRheinMain</a:t>
            </a:r>
            <a:r>
              <a:rPr lang="de-DE" sz="1600" dirty="0"/>
              <a:t> 2015 (Quelle: region-frankfurt</a:t>
            </a:r>
            <a:r>
              <a:rPr lang="de-DE" sz="1600"/>
              <a:t>.de (22.11.21)</a:t>
            </a:r>
            <a:endParaRPr lang="de-DE" sz="1600" dirty="0"/>
          </a:p>
        </p:txBody>
      </p:sp>
      <p:sp>
        <p:nvSpPr>
          <p:cNvPr id="11" name="Textfeld 10"/>
          <p:cNvSpPr txBox="1"/>
          <p:nvPr/>
        </p:nvSpPr>
        <p:spPr bwMode="auto">
          <a:xfrm>
            <a:off x="11708859" y="9541257"/>
            <a:ext cx="4207135" cy="58477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z="1600" dirty="0"/>
              <a:t>Abb. 4: Regionalversammlung Südhessen 2010 (Quelle: landesplanung.hessen.de (22.11.21))</a:t>
            </a:r>
          </a:p>
        </p:txBody>
      </p:sp>
      <p:sp>
        <p:nvSpPr>
          <p:cNvPr id="4" name="Rechteck 3"/>
          <p:cNvSpPr/>
          <p:nvPr/>
        </p:nvSpPr>
        <p:spPr bwMode="auto">
          <a:xfrm>
            <a:off x="1433453" y="10636937"/>
            <a:ext cx="3744416" cy="792088"/>
          </a:xfrm>
          <a:prstGeom prst="rect">
            <a:avLst/>
          </a:prstGeom>
          <a:solidFill>
            <a:srgbClr val="000000"/>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6" name="Textfeld 5"/>
          <p:cNvSpPr txBox="1"/>
          <p:nvPr/>
        </p:nvSpPr>
        <p:spPr bwMode="auto">
          <a:xfrm>
            <a:off x="2312841" y="10694204"/>
            <a:ext cx="3024336"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z="3600" b="1" dirty="0">
                <a:solidFill>
                  <a:srgbClr val="FFFFFF"/>
                </a:solidFill>
              </a:rPr>
              <a:t>Ortsname</a:t>
            </a:r>
          </a:p>
        </p:txBody>
      </p:sp>
      <p:sp>
        <p:nvSpPr>
          <p:cNvPr id="12" name="Foliennummernplatzhalter 11"/>
          <p:cNvSpPr>
            <a:spLocks noGrp="1"/>
          </p:cNvSpPr>
          <p:nvPr>
            <p:ph type="sldNum" sz="quarter" idx="2"/>
          </p:nvPr>
        </p:nvSpPr>
        <p:spPr/>
        <p:txBody>
          <a:bodyPr/>
          <a:lstStyle/>
          <a:p>
            <a:pPr>
              <a:defRPr/>
            </a:pPr>
            <a:fld id="{86CB4B4D-7CA3-9044-876B-883B54F8677D}" type="slidenum">
              <a:rPr lang="de-DE" smtClean="0"/>
              <a:t>18</a:t>
            </a:fld>
            <a:endParaRPr lang="de-DE"/>
          </a:p>
        </p:txBody>
      </p:sp>
    </p:spTree>
    <p:extLst>
      <p:ext uri="{BB962C8B-B14F-4D97-AF65-F5344CB8AC3E}">
        <p14:creationId xmlns:p14="http://schemas.microsoft.com/office/powerpoint/2010/main" val="316115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dirty="0"/>
          </a:p>
        </p:txBody>
      </p:sp>
      <p:sp>
        <p:nvSpPr>
          <p:cNvPr id="3" name="Titel 2"/>
          <p:cNvSpPr>
            <a:spLocks noGrp="1"/>
          </p:cNvSpPr>
          <p:nvPr>
            <p:ph type="title"/>
          </p:nvPr>
        </p:nvSpPr>
        <p:spPr/>
        <p:txBody>
          <a:bodyPr/>
          <a:lstStyle/>
          <a:p>
            <a:pPr algn="l"/>
            <a:r>
              <a:rPr lang="de-DE" dirty="0"/>
              <a:t>Übersicht Szenario</a:t>
            </a:r>
          </a:p>
        </p:txBody>
      </p:sp>
      <p:pic>
        <p:nvPicPr>
          <p:cNvPr id="4" name="Grafik 3"/>
          <p:cNvPicPr>
            <a:picLocks noChangeAspect="1"/>
          </p:cNvPicPr>
          <p:nvPr/>
        </p:nvPicPr>
        <p:blipFill rotWithShape="1">
          <a:blip r:embed="rId3"/>
          <a:srcRect b="20900"/>
          <a:stretch/>
        </p:blipFill>
        <p:spPr>
          <a:xfrm>
            <a:off x="798535" y="3649648"/>
            <a:ext cx="11959584" cy="6192688"/>
          </a:xfrm>
          <a:prstGeom prst="rect">
            <a:avLst/>
          </a:prstGeom>
        </p:spPr>
      </p:pic>
      <p:sp>
        <p:nvSpPr>
          <p:cNvPr id="5" name="Textfeld 4"/>
          <p:cNvSpPr txBox="1"/>
          <p:nvPr/>
        </p:nvSpPr>
        <p:spPr bwMode="auto">
          <a:xfrm>
            <a:off x="3039738" y="9972987"/>
            <a:ext cx="7477178"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dirty="0"/>
              <a:t>Abb. 7: Szenario des Planspiel (Kaup et al. 2017: 70)</a:t>
            </a:r>
          </a:p>
        </p:txBody>
      </p:sp>
      <p:pic>
        <p:nvPicPr>
          <p:cNvPr id="6" name="Grafik 5"/>
          <p:cNvPicPr>
            <a:picLocks noChangeAspect="1"/>
          </p:cNvPicPr>
          <p:nvPr/>
        </p:nvPicPr>
        <p:blipFill rotWithShape="1">
          <a:blip r:embed="rId4"/>
          <a:srcRect b="6153"/>
          <a:stretch/>
        </p:blipFill>
        <p:spPr>
          <a:xfrm>
            <a:off x="13488144" y="2393827"/>
            <a:ext cx="9592498" cy="7760577"/>
          </a:xfrm>
          <a:prstGeom prst="rect">
            <a:avLst/>
          </a:prstGeom>
        </p:spPr>
      </p:pic>
      <p:sp>
        <p:nvSpPr>
          <p:cNvPr id="7" name="Textfeld 6"/>
          <p:cNvSpPr txBox="1"/>
          <p:nvPr/>
        </p:nvSpPr>
        <p:spPr bwMode="auto">
          <a:xfrm>
            <a:off x="14422393" y="10367892"/>
            <a:ext cx="7416824"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dirty="0"/>
              <a:t>Abb. 8: Phasen des Planspiels (Kaup et al. 2017: 73)</a:t>
            </a:r>
          </a:p>
        </p:txBody>
      </p:sp>
      <p:sp>
        <p:nvSpPr>
          <p:cNvPr id="8" name="Foliennummernplatzhalter 7"/>
          <p:cNvSpPr>
            <a:spLocks noGrp="1"/>
          </p:cNvSpPr>
          <p:nvPr>
            <p:ph type="sldNum" sz="quarter" idx="2"/>
          </p:nvPr>
        </p:nvSpPr>
        <p:spPr/>
        <p:txBody>
          <a:bodyPr/>
          <a:lstStyle/>
          <a:p>
            <a:pPr>
              <a:defRPr/>
            </a:pPr>
            <a:fld id="{86CB4B4D-7CA3-9044-876B-883B54F8677D}" type="slidenum">
              <a:rPr lang="de-DE" smtClean="0"/>
              <a:t>19</a:t>
            </a:fld>
            <a:endParaRPr lang="de-DE"/>
          </a:p>
        </p:txBody>
      </p:sp>
    </p:spTree>
    <p:extLst>
      <p:ext uri="{BB962C8B-B14F-4D97-AF65-F5344CB8AC3E}">
        <p14:creationId xmlns:p14="http://schemas.microsoft.com/office/powerpoint/2010/main" val="351381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pPr marL="571500" indent="-571500">
              <a:buFont typeface="Arial" panose="020B0604020202020204" pitchFamily="34" charset="0"/>
              <a:buChar char="•"/>
            </a:pPr>
            <a:r>
              <a:rPr lang="de-DE" dirty="0"/>
              <a:t>Team</a:t>
            </a:r>
          </a:p>
          <a:p>
            <a:pPr marL="571500" indent="-571500">
              <a:buFont typeface="Arial" panose="020B0604020202020204" pitchFamily="34" charset="0"/>
              <a:buChar char="•"/>
            </a:pPr>
            <a:r>
              <a:rPr lang="de-DE" dirty="0" err="1"/>
              <a:t>Teilnehmer:innen</a:t>
            </a:r>
            <a:endParaRPr lang="de-DE" dirty="0"/>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r>
              <a:rPr lang="de-DE" dirty="0"/>
              <a:t>Beruflicher Hintergrund?</a:t>
            </a:r>
          </a:p>
          <a:p>
            <a:pPr marL="571500" indent="-571500">
              <a:buFont typeface="Arial" panose="020B0604020202020204" pitchFamily="34" charset="0"/>
              <a:buChar char="•"/>
            </a:pPr>
            <a:r>
              <a:rPr lang="de-DE" dirty="0"/>
              <a:t>Vorerfahrungen konkret mit Planspielen?</a:t>
            </a:r>
          </a:p>
        </p:txBody>
      </p:sp>
      <p:sp>
        <p:nvSpPr>
          <p:cNvPr id="3" name="Titel 2"/>
          <p:cNvSpPr>
            <a:spLocks noGrp="1"/>
          </p:cNvSpPr>
          <p:nvPr>
            <p:ph type="title"/>
          </p:nvPr>
        </p:nvSpPr>
        <p:spPr/>
        <p:txBody>
          <a:bodyPr/>
          <a:lstStyle/>
          <a:p>
            <a:pPr algn="l"/>
            <a:r>
              <a:rPr lang="de-DE" dirty="0"/>
              <a:t>Vorstellungsrunde</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2</a:t>
            </a:fld>
            <a:endParaRPr lang="de-DE"/>
          </a:p>
        </p:txBody>
      </p:sp>
    </p:spTree>
    <p:extLst>
      <p:ext uri="{BB962C8B-B14F-4D97-AF65-F5344CB8AC3E}">
        <p14:creationId xmlns:p14="http://schemas.microsoft.com/office/powerpoint/2010/main" val="180898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pPr marL="571500" indent="-571500">
              <a:buFont typeface="Arial" panose="020B0604020202020204" pitchFamily="34" charset="0"/>
              <a:buChar char="•"/>
            </a:pPr>
            <a:r>
              <a:rPr lang="de-DE" dirty="0"/>
              <a:t>Ihre Einschätzung?</a:t>
            </a:r>
          </a:p>
          <a:p>
            <a:pPr marL="571500" indent="-571500">
              <a:buFont typeface="Arial" panose="020B0604020202020204" pitchFamily="34" charset="0"/>
              <a:buChar char="•"/>
            </a:pPr>
            <a:r>
              <a:rPr lang="de-DE" dirty="0"/>
              <a:t>Ihr Kontext?</a:t>
            </a:r>
          </a:p>
        </p:txBody>
      </p:sp>
      <p:sp>
        <p:nvSpPr>
          <p:cNvPr id="3" name="Titel 2"/>
          <p:cNvSpPr>
            <a:spLocks noGrp="1"/>
          </p:cNvSpPr>
          <p:nvPr>
            <p:ph type="title"/>
          </p:nvPr>
        </p:nvSpPr>
        <p:spPr/>
        <p:txBody>
          <a:bodyPr/>
          <a:lstStyle/>
          <a:p>
            <a:r>
              <a:rPr lang="de-DE" dirty="0"/>
              <a:t>Austausch zum Mehrwert</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20</a:t>
            </a:fld>
            <a:endParaRPr lang="de-DE"/>
          </a:p>
        </p:txBody>
      </p:sp>
    </p:spTree>
    <p:extLst>
      <p:ext uri="{BB962C8B-B14F-4D97-AF65-F5344CB8AC3E}">
        <p14:creationId xmlns:p14="http://schemas.microsoft.com/office/powerpoint/2010/main" val="400216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8231560" y="4470370"/>
            <a:ext cx="7113936" cy="5976019"/>
          </a:xfrm>
        </p:spPr>
        <p:txBody>
          <a:bodyPr>
            <a:normAutofit/>
          </a:bodyPr>
          <a:lstStyle/>
          <a:p>
            <a:r>
              <a:rPr lang="de-DE" sz="2800" b="1" dirty="0"/>
              <a:t>Umfrage 2017 </a:t>
            </a:r>
            <a:r>
              <a:rPr lang="de-DE" sz="2800" dirty="0"/>
              <a:t>unter Politiklehrenden: n = 171 Fälle</a:t>
            </a:r>
          </a:p>
          <a:p>
            <a:endParaRPr lang="de-DE" sz="2800" u="sng" dirty="0"/>
          </a:p>
          <a:p>
            <a:r>
              <a:rPr lang="de-DE" sz="2800" u="sng" dirty="0"/>
              <a:t>217 Einzelnennungen:</a:t>
            </a:r>
            <a:endParaRPr lang="en-US" sz="2800" u="sng" dirty="0"/>
          </a:p>
          <a:p>
            <a:pPr lvl="0" fontAlgn="base"/>
            <a:r>
              <a:rPr lang="de-DE" sz="2800" dirty="0"/>
              <a:t>190 Themenfeldnennungen</a:t>
            </a:r>
            <a:endParaRPr lang="en-US" sz="2800" dirty="0"/>
          </a:p>
          <a:p>
            <a:pPr lvl="0" fontAlgn="base"/>
            <a:r>
              <a:rPr lang="de-DE" sz="2800" dirty="0"/>
              <a:t>210 „Namensnennungen“</a:t>
            </a:r>
          </a:p>
          <a:p>
            <a:pPr lvl="0" fontAlgn="base"/>
            <a:endParaRPr lang="de-DE" sz="2800" dirty="0"/>
          </a:p>
          <a:p>
            <a:r>
              <a:rPr lang="de-DE" sz="2800" u="sng" dirty="0"/>
              <a:t>Namensnennungen (&gt; 5 Einzelnennungen):</a:t>
            </a:r>
            <a:endParaRPr lang="en-US" sz="2800" u="sng" dirty="0"/>
          </a:p>
          <a:p>
            <a:pPr lvl="0" fontAlgn="base"/>
            <a:r>
              <a:rPr lang="de-DE" sz="2800" dirty="0"/>
              <a:t>12 x </a:t>
            </a:r>
            <a:r>
              <a:rPr lang="de-DE" sz="2800" dirty="0" err="1"/>
              <a:t>Pol&amp;IS</a:t>
            </a:r>
            <a:r>
              <a:rPr lang="de-DE" sz="2800" dirty="0"/>
              <a:t>/</a:t>
            </a:r>
            <a:r>
              <a:rPr lang="de-DE" sz="2800" dirty="0" err="1"/>
              <a:t>Pol&amp;Is</a:t>
            </a:r>
            <a:r>
              <a:rPr lang="de-DE" sz="2800" dirty="0"/>
              <a:t>/</a:t>
            </a:r>
            <a:r>
              <a:rPr lang="de-DE" sz="2800" dirty="0" err="1"/>
              <a:t>Pol&amp;iS</a:t>
            </a:r>
            <a:r>
              <a:rPr lang="de-DE" sz="2800" dirty="0"/>
              <a:t>/POL&amp;IS/Polis/POLIS</a:t>
            </a:r>
            <a:endParaRPr lang="en-US" sz="2800" dirty="0"/>
          </a:p>
          <a:p>
            <a:pPr lvl="0" fontAlgn="base"/>
            <a:r>
              <a:rPr lang="de-DE" sz="2800" dirty="0"/>
              <a:t>  7 x ÖKOWI/OEKOWI/</a:t>
            </a:r>
            <a:r>
              <a:rPr lang="de-DE" sz="2800" dirty="0" err="1"/>
              <a:t>Oekowi</a:t>
            </a:r>
            <a:r>
              <a:rPr lang="de-DE" sz="2800" dirty="0"/>
              <a:t>/</a:t>
            </a:r>
            <a:r>
              <a:rPr lang="de-DE" sz="2800" dirty="0" err="1"/>
              <a:t>ÖKowi</a:t>
            </a:r>
            <a:r>
              <a:rPr lang="de-DE" sz="2800" dirty="0"/>
              <a:t>/</a:t>
            </a:r>
            <a:r>
              <a:rPr lang="de-DE" sz="2800" dirty="0" err="1"/>
              <a:t>Ökowi</a:t>
            </a:r>
            <a:endParaRPr lang="en-US" sz="2800" dirty="0"/>
          </a:p>
          <a:p>
            <a:pPr lvl="0" fontAlgn="base"/>
            <a:r>
              <a:rPr lang="de-DE" sz="2800" dirty="0"/>
              <a:t>  6 x WISAG/WIWAG/</a:t>
            </a:r>
            <a:r>
              <a:rPr lang="de-DE" sz="2800" dirty="0" err="1"/>
              <a:t>Wiwag</a:t>
            </a:r>
            <a:r>
              <a:rPr lang="de-DE" sz="2800" dirty="0"/>
              <a:t>/WIWAK</a:t>
            </a:r>
            <a:endParaRPr lang="en-US" sz="2800" dirty="0"/>
          </a:p>
          <a:p>
            <a:pPr lvl="0" fontAlgn="base"/>
            <a:r>
              <a:rPr lang="de-DE" sz="2800" dirty="0"/>
              <a:t>  5 x Fischerspiel/Fischereikonfliktspiel/</a:t>
            </a:r>
            <a:r>
              <a:rPr lang="de-DE" sz="2800" dirty="0" err="1"/>
              <a:t>Fischbanks</a:t>
            </a:r>
            <a:endParaRPr lang="en-US" sz="2800" dirty="0"/>
          </a:p>
        </p:txBody>
      </p:sp>
      <p:sp>
        <p:nvSpPr>
          <p:cNvPr id="3" name="Titel 2"/>
          <p:cNvSpPr>
            <a:spLocks noGrp="1"/>
          </p:cNvSpPr>
          <p:nvPr>
            <p:ph type="title"/>
          </p:nvPr>
        </p:nvSpPr>
        <p:spPr/>
        <p:txBody>
          <a:bodyPr/>
          <a:lstStyle/>
          <a:p>
            <a:pPr algn="l"/>
            <a:r>
              <a:rPr lang="de-DE" dirty="0"/>
              <a:t>Hintergrund „Politik und Wirtschaft“</a:t>
            </a:r>
          </a:p>
        </p:txBody>
      </p:sp>
      <p:sp>
        <p:nvSpPr>
          <p:cNvPr id="6" name="Ellipse 5"/>
          <p:cNvSpPr/>
          <p:nvPr/>
        </p:nvSpPr>
        <p:spPr bwMode="auto">
          <a:xfrm>
            <a:off x="2304293" y="2619389"/>
            <a:ext cx="5927267" cy="1341656"/>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t>Arbeitsmarkt- und Tarifpolitik: 17</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2" name="Ellipse 11"/>
          <p:cNvSpPr/>
          <p:nvPr/>
        </p:nvSpPr>
        <p:spPr bwMode="auto">
          <a:xfrm>
            <a:off x="1534816" y="7197210"/>
            <a:ext cx="4968552" cy="1341656"/>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Globalisierung &amp; Welthandel: 25</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4" name="Ellipse 13"/>
          <p:cNvSpPr/>
          <p:nvPr/>
        </p:nvSpPr>
        <p:spPr bwMode="auto">
          <a:xfrm>
            <a:off x="14841440" y="9548961"/>
            <a:ext cx="4968552" cy="194756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IB, Internationale Konflikte/Frieden, UN: 64</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6" name="Ellipse 15"/>
          <p:cNvSpPr/>
          <p:nvPr/>
        </p:nvSpPr>
        <p:spPr bwMode="auto">
          <a:xfrm>
            <a:off x="4184303" y="10236214"/>
            <a:ext cx="4968552" cy="1341656"/>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Klimawandel/-konferenz: 18</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9" name="Ellipse 18"/>
          <p:cNvSpPr/>
          <p:nvPr/>
        </p:nvSpPr>
        <p:spPr bwMode="auto">
          <a:xfrm>
            <a:off x="2016536" y="4335836"/>
            <a:ext cx="4968552" cy="1341656"/>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Marktmechanismen: 63</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1" name="Ellipse 20"/>
          <p:cNvSpPr/>
          <p:nvPr/>
        </p:nvSpPr>
        <p:spPr bwMode="auto">
          <a:xfrm>
            <a:off x="1747604" y="8778245"/>
            <a:ext cx="4968552" cy="1341656"/>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Ökologie/Ökonomie-Spannungsfeld: 62</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2" name="Ellipse 21"/>
          <p:cNvSpPr/>
          <p:nvPr/>
        </p:nvSpPr>
        <p:spPr bwMode="auto">
          <a:xfrm>
            <a:off x="8231560" y="2405251"/>
            <a:ext cx="4968552" cy="735747"/>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Recht: 14</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3" name="Ellipse 22"/>
          <p:cNvSpPr/>
          <p:nvPr/>
        </p:nvSpPr>
        <p:spPr bwMode="auto">
          <a:xfrm>
            <a:off x="9333224" y="10977625"/>
            <a:ext cx="4968552" cy="735747"/>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Sonstiges: 15</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4" name="Ellipse 23"/>
          <p:cNvSpPr/>
          <p:nvPr/>
        </p:nvSpPr>
        <p:spPr bwMode="auto">
          <a:xfrm>
            <a:off x="992113" y="6200411"/>
            <a:ext cx="6413996" cy="735747"/>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Unternehmensplanspiel: 19</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6" name="Ellipse 25"/>
          <p:cNvSpPr/>
          <p:nvPr/>
        </p:nvSpPr>
        <p:spPr bwMode="auto">
          <a:xfrm>
            <a:off x="12663217" y="3016699"/>
            <a:ext cx="8570391" cy="735747"/>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t>Demokratie/Partizipation/Wahlen: 22</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8" name="Ellipse 27"/>
          <p:cNvSpPr/>
          <p:nvPr/>
        </p:nvSpPr>
        <p:spPr bwMode="auto">
          <a:xfrm>
            <a:off x="16059918" y="7197210"/>
            <a:ext cx="5649986" cy="194756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Europäische Union, Europäische Integration/Europa: 16 </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9" name="Ellipse 28"/>
          <p:cNvSpPr/>
          <p:nvPr/>
        </p:nvSpPr>
        <p:spPr bwMode="auto">
          <a:xfrm>
            <a:off x="16059918" y="5641350"/>
            <a:ext cx="5600254" cy="735747"/>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Gesetzgebung (BT): 10</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31" name="Ellipse 30"/>
          <p:cNvSpPr/>
          <p:nvPr/>
        </p:nvSpPr>
        <p:spPr bwMode="auto">
          <a:xfrm>
            <a:off x="16375769" y="4363894"/>
            <a:ext cx="4968552" cy="735747"/>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ea typeface="Georgia" panose="02040502050405020303" pitchFamily="18" charset="0"/>
                <a:cs typeface="Georgia" panose="02040502050405020303" pitchFamily="18" charset="0"/>
                <a:sym typeface="Georgia" panose="02040502050405020303" pitchFamily="18" charset="0"/>
              </a:rPr>
              <a:t>Kommunalpolitik: 21</a:t>
            </a:r>
            <a:endParaRPr kumimoji="0" lang="de-DE" sz="14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1" name="Foliennummernplatzhalter 40"/>
          <p:cNvSpPr>
            <a:spLocks noGrp="1"/>
          </p:cNvSpPr>
          <p:nvPr>
            <p:ph type="sldNum" sz="quarter" idx="2"/>
          </p:nvPr>
        </p:nvSpPr>
        <p:spPr/>
        <p:txBody>
          <a:bodyPr/>
          <a:lstStyle/>
          <a:p>
            <a:pPr>
              <a:defRPr/>
            </a:pPr>
            <a:fld id="{86CB4B4D-7CA3-9044-876B-883B54F8677D}" type="slidenum">
              <a:rPr lang="de-DE" smtClean="0"/>
              <a:t>21</a:t>
            </a:fld>
            <a:endParaRPr lang="de-DE"/>
          </a:p>
        </p:txBody>
      </p:sp>
      <p:sp>
        <p:nvSpPr>
          <p:cNvPr id="4" name="Textfeld 3"/>
          <p:cNvSpPr txBox="1"/>
          <p:nvPr/>
        </p:nvSpPr>
        <p:spPr bwMode="auto">
          <a:xfrm>
            <a:off x="670720" y="12690648"/>
            <a:ext cx="12385376" cy="95410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dirty="0"/>
              <a:t>Angaben nach Doppelpunkt: Einsatzhäufigkeit in den letzten fünf Jahren in Sek I und Sek II</a:t>
            </a:r>
          </a:p>
          <a:p>
            <a:endParaRPr lang="de-DE" dirty="0"/>
          </a:p>
        </p:txBody>
      </p:sp>
    </p:spTree>
    <p:extLst>
      <p:ext uri="{BB962C8B-B14F-4D97-AF65-F5344CB8AC3E}">
        <p14:creationId xmlns:p14="http://schemas.microsoft.com/office/powerpoint/2010/main" val="246898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Grafik 6"/>
          <p:cNvPicPr>
            <a:picLocks noChangeAspect="1"/>
          </p:cNvPicPr>
          <p:nvPr/>
        </p:nvPicPr>
        <p:blipFill>
          <a:blip r:embed="rId3"/>
          <a:stretch>
            <a:fillRect/>
          </a:stretch>
        </p:blipFill>
        <p:spPr>
          <a:xfrm>
            <a:off x="14712280" y="2144701"/>
            <a:ext cx="8077200" cy="50863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platzhalter 1"/>
          <p:cNvSpPr>
            <a:spLocks noGrp="1"/>
          </p:cNvSpPr>
          <p:nvPr>
            <p:ph type="body" idx="1"/>
          </p:nvPr>
        </p:nvSpPr>
        <p:spPr bwMode="auto">
          <a:xfrm>
            <a:off x="1894856" y="2970213"/>
            <a:ext cx="11544175" cy="9848851"/>
          </a:xfrm>
        </p:spPr>
        <p:txBody>
          <a:bodyPr/>
          <a:lstStyle/>
          <a:p>
            <a:pPr marL="571500" indent="-571500">
              <a:lnSpc>
                <a:spcPct val="150000"/>
              </a:lnSpc>
              <a:buFont typeface="Arial" panose="020B0604020202020204" pitchFamily="34" charset="0"/>
              <a:buChar char="•"/>
              <a:defRPr/>
            </a:pPr>
            <a:r>
              <a:rPr lang="de-DE" dirty="0"/>
              <a:t>Unterrichtsmaterial</a:t>
            </a:r>
            <a:endParaRPr dirty="0"/>
          </a:p>
          <a:p>
            <a:pPr marL="571500" indent="-571500">
              <a:lnSpc>
                <a:spcPct val="150000"/>
              </a:lnSpc>
              <a:buFont typeface="Arial" panose="020B0604020202020204" pitchFamily="34" charset="0"/>
              <a:buChar char="•"/>
              <a:defRPr/>
            </a:pPr>
            <a:r>
              <a:rPr lang="de-DE" dirty="0"/>
              <a:t>Fachdidaktisch relevante Aspekte: </a:t>
            </a:r>
            <a:endParaRPr dirty="0"/>
          </a:p>
          <a:p>
            <a:pPr marL="1225549" lvl="1" indent="-571500">
              <a:lnSpc>
                <a:spcPct val="150000"/>
              </a:lnSpc>
              <a:defRPr/>
            </a:pPr>
            <a:r>
              <a:rPr lang="de-DE" dirty="0"/>
              <a:t>Abstimmungsmodalitäten</a:t>
            </a:r>
            <a:endParaRPr dirty="0"/>
          </a:p>
          <a:p>
            <a:pPr marL="1225549" lvl="1" indent="-571500">
              <a:lnSpc>
                <a:spcPct val="150000"/>
              </a:lnSpc>
              <a:defRPr/>
            </a:pPr>
            <a:r>
              <a:rPr lang="de-DE" dirty="0"/>
              <a:t>Kommunalpolitik (Hessen): Fraktionsarbeit (Fraktionsdisziplin); Gemeindevertretungssitzung</a:t>
            </a:r>
            <a:endParaRPr dirty="0"/>
          </a:p>
          <a:p>
            <a:pPr marL="1225549" lvl="1" indent="-571500">
              <a:lnSpc>
                <a:spcPct val="150000"/>
              </a:lnSpc>
              <a:defRPr/>
            </a:pPr>
            <a:r>
              <a:rPr lang="de-DE" dirty="0"/>
              <a:t>Standortentscheidungen &amp; divergierende Interessen verschiedener Wählergruppen</a:t>
            </a:r>
          </a:p>
          <a:p>
            <a:pPr marL="1225549" lvl="1" indent="-571500">
              <a:lnSpc>
                <a:spcPct val="150000"/>
              </a:lnSpc>
              <a:defRPr/>
            </a:pPr>
            <a:r>
              <a:rPr lang="de-DE" dirty="0"/>
              <a:t>Demokratieverständnis (z. B. Jehle et al. i. V.)</a:t>
            </a:r>
          </a:p>
        </p:txBody>
      </p:sp>
      <p:sp>
        <p:nvSpPr>
          <p:cNvPr id="5" name="Titel 2"/>
          <p:cNvSpPr>
            <a:spLocks noGrp="1"/>
          </p:cNvSpPr>
          <p:nvPr>
            <p:ph type="title"/>
          </p:nvPr>
        </p:nvSpPr>
        <p:spPr bwMode="auto"/>
        <p:txBody>
          <a:bodyPr/>
          <a:lstStyle/>
          <a:p>
            <a:pPr algn="l">
              <a:defRPr/>
            </a:pPr>
            <a:r>
              <a:rPr lang="de-DE"/>
              <a:t>Hintergrund „Politik und Wirtschaft“</a:t>
            </a:r>
            <a:endParaRPr/>
          </a:p>
        </p:txBody>
      </p:sp>
      <p:sp>
        <p:nvSpPr>
          <p:cNvPr id="2" name="Rechteck 1"/>
          <p:cNvSpPr/>
          <p:nvPr/>
        </p:nvSpPr>
        <p:spPr>
          <a:xfrm>
            <a:off x="13439030" y="12102730"/>
            <a:ext cx="7329613" cy="584775"/>
          </a:xfrm>
          <a:prstGeom prst="rect">
            <a:avLst/>
          </a:prstGeom>
        </p:spPr>
        <p:txBody>
          <a:bodyPr wrap="square">
            <a:spAutoFit/>
          </a:bodyPr>
          <a:lstStyle/>
          <a:p>
            <a:pPr algn="just"/>
            <a:r>
              <a:rPr lang="de-DE" sz="1600" dirty="0">
                <a:latin typeface="Arial" panose="020B0604020202020204" pitchFamily="34" charset="0"/>
                <a:ea typeface="Calibri" panose="020F0502020204030204" pitchFamily="34" charset="0"/>
              </a:rPr>
              <a:t>Abb. 10: Performativer Ausdruck einer Mehrheit (eigene Aufnahme, 2017-06-07a: 00:23:24)</a:t>
            </a:r>
            <a:endParaRPr lang="de-DE" sz="1600" dirty="0">
              <a:effectLst/>
              <a:latin typeface="Arial" panose="020B0604020202020204" pitchFamily="34" charset="0"/>
              <a:ea typeface="Calibri" panose="020F0502020204030204" pitchFamily="34" charset="0"/>
            </a:endParaRPr>
          </a:p>
        </p:txBody>
      </p:sp>
      <p:pic>
        <p:nvPicPr>
          <p:cNvPr id="6" name="Grafik 5"/>
          <p:cNvPicPr/>
          <p:nvPr/>
        </p:nvPicPr>
        <p:blipFill>
          <a:blip r:embed="rId4" cstate="print">
            <a:extLst>
              <a:ext uri="{28A0092B-C50C-407E-A947-70E740481C1C}">
                <a14:useLocalDpi xmlns:a14="http://schemas.microsoft.com/office/drawing/2010/main" val="0"/>
              </a:ext>
            </a:extLst>
          </a:blip>
          <a:stretch>
            <a:fillRect/>
          </a:stretch>
        </p:blipFill>
        <p:spPr>
          <a:xfrm>
            <a:off x="13492352" y="9954344"/>
            <a:ext cx="7276292" cy="2071837"/>
          </a:xfrm>
          <a:prstGeom prst="rect">
            <a:avLst/>
          </a:prstGeom>
        </p:spPr>
      </p:pic>
      <p:pic>
        <p:nvPicPr>
          <p:cNvPr id="3" name="Grafik 2"/>
          <p:cNvPicPr>
            <a:picLocks noChangeAspect="1"/>
          </p:cNvPicPr>
          <p:nvPr/>
        </p:nvPicPr>
        <p:blipFill rotWithShape="1">
          <a:blip r:embed="rId5"/>
          <a:srcRect b="37235"/>
          <a:stretch/>
        </p:blipFill>
        <p:spPr>
          <a:xfrm>
            <a:off x="18285455" y="3811544"/>
            <a:ext cx="5534025" cy="48245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hteck 7"/>
          <p:cNvSpPr/>
          <p:nvPr/>
        </p:nvSpPr>
        <p:spPr bwMode="auto">
          <a:xfrm>
            <a:off x="18169553" y="8735911"/>
            <a:ext cx="8564744" cy="584775"/>
          </a:xfrm>
          <a:prstGeom prst="rect">
            <a:avLst/>
          </a:prstGeom>
        </p:spPr>
        <p:txBody>
          <a:bodyPr wrap="square">
            <a:spAutoFit/>
          </a:bodyPr>
          <a:lstStyle/>
          <a:p>
            <a:pPr algn="just"/>
            <a:r>
              <a:rPr lang="de-DE" sz="1600" dirty="0">
                <a:latin typeface="Arial" panose="020B0604020202020204" pitchFamily="34" charset="0"/>
                <a:ea typeface="Calibri" panose="020F0502020204030204" pitchFamily="34" charset="0"/>
              </a:rPr>
              <a:t>Abb. 9: Ausschnitte Unterrichtsmaterialien Stand 2016 </a:t>
            </a:r>
          </a:p>
          <a:p>
            <a:pPr algn="just"/>
            <a:r>
              <a:rPr lang="de-DE" sz="1600" dirty="0">
                <a:latin typeface="Arial" panose="020B0604020202020204" pitchFamily="34" charset="0"/>
                <a:ea typeface="Calibri" panose="020F0502020204030204" pitchFamily="34" charset="0"/>
              </a:rPr>
              <a:t>(eigene Darstellung)</a:t>
            </a:r>
            <a:endParaRPr lang="de-DE" sz="1600" dirty="0">
              <a:effectLst/>
              <a:latin typeface="Arial" panose="020B0604020202020204" pitchFamily="34" charset="0"/>
              <a:ea typeface="Calibri" panose="020F0502020204030204" pitchFamily="34" charset="0"/>
            </a:endParaRPr>
          </a:p>
        </p:txBody>
      </p:sp>
      <p:sp>
        <p:nvSpPr>
          <p:cNvPr id="9" name="Foliennummernplatzhalter 8"/>
          <p:cNvSpPr>
            <a:spLocks noGrp="1"/>
          </p:cNvSpPr>
          <p:nvPr>
            <p:ph type="sldNum" sz="quarter" idx="2"/>
          </p:nvPr>
        </p:nvSpPr>
        <p:spPr/>
        <p:txBody>
          <a:bodyPr/>
          <a:lstStyle/>
          <a:p>
            <a:pPr>
              <a:defRPr/>
            </a:pPr>
            <a:fld id="{86CB4B4D-7CA3-9044-876B-883B54F8677D}" type="slidenum">
              <a:rPr lang="de-DE" smtClean="0"/>
              <a:t>22</a:t>
            </a:fld>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Einsatzmöglichkeiten historischer Planspiele (vgl. Edel 1999):</a:t>
            </a:r>
          </a:p>
        </p:txBody>
      </p:sp>
      <p:sp>
        <p:nvSpPr>
          <p:cNvPr id="3" name="Titel 2"/>
          <p:cNvSpPr>
            <a:spLocks noGrp="1"/>
          </p:cNvSpPr>
          <p:nvPr>
            <p:ph type="title"/>
          </p:nvPr>
        </p:nvSpPr>
        <p:spPr/>
        <p:txBody>
          <a:bodyPr/>
          <a:lstStyle/>
          <a:p>
            <a:pPr algn="l"/>
            <a:r>
              <a:rPr lang="de-DE" dirty="0"/>
              <a:t>Hintergrund „Geschichte“</a:t>
            </a:r>
          </a:p>
        </p:txBody>
      </p:sp>
      <p:sp>
        <p:nvSpPr>
          <p:cNvPr id="5" name="Textfeld 4"/>
          <p:cNvSpPr txBox="1"/>
          <p:nvPr/>
        </p:nvSpPr>
        <p:spPr>
          <a:xfrm>
            <a:off x="8231560" y="6569219"/>
            <a:ext cx="5275622" cy="2215991"/>
          </a:xfrm>
          <a:prstGeom prst="rect">
            <a:avLst/>
          </a:prstGeom>
          <a:noFill/>
          <a:ln w="76200">
            <a:solidFill>
              <a:srgbClr val="004F8F"/>
            </a:solidFill>
          </a:ln>
        </p:spPr>
        <p:txBody>
          <a:bodyPr wrap="square" rtlCol="0">
            <a:spAutoFit/>
          </a:bodyPr>
          <a:lstStyle/>
          <a:p>
            <a:pPr algn="ctr"/>
            <a:r>
              <a:rPr lang="de-DE" sz="4600" dirty="0">
                <a:solidFill>
                  <a:srgbClr val="000000"/>
                </a:solidFill>
                <a:latin typeface="Arial Narrow" panose="020B0606020202030204" pitchFamily="34" charset="0"/>
              </a:rPr>
              <a:t>Der Blick des Fachs Geschichte auf das Planspiel</a:t>
            </a:r>
          </a:p>
        </p:txBody>
      </p:sp>
      <p:sp>
        <p:nvSpPr>
          <p:cNvPr id="6" name="Ellipse 5"/>
          <p:cNvSpPr/>
          <p:nvPr/>
        </p:nvSpPr>
        <p:spPr bwMode="auto">
          <a:xfrm>
            <a:off x="4187751" y="4621654"/>
            <a:ext cx="4320480" cy="194756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de-DE" dirty="0">
                <a:solidFill>
                  <a:schemeClr val="accent1"/>
                </a:solidFill>
                <a:latin typeface="Arial Narrow" panose="020B0606020202030204" pitchFamily="34" charset="0"/>
              </a:rPr>
              <a:t>Historische Anteile in gegenwartsbezogenen Planspielen</a:t>
            </a:r>
            <a:endParaRPr kumimoji="0" lang="de-DE" sz="1400" b="0" i="0" u="none" strike="noStrike" cap="none" normalizeH="0" baseline="0" dirty="0">
              <a:ln>
                <a:noFill/>
              </a:ln>
              <a:solidFill>
                <a:schemeClr val="accent1"/>
              </a:solidFill>
              <a:effectLst/>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endParaRPr>
          </a:p>
        </p:txBody>
      </p:sp>
      <p:sp>
        <p:nvSpPr>
          <p:cNvPr id="7" name="Ellipse 6"/>
          <p:cNvSpPr/>
          <p:nvPr/>
        </p:nvSpPr>
        <p:spPr bwMode="auto">
          <a:xfrm>
            <a:off x="4328888" y="8355142"/>
            <a:ext cx="3636968" cy="194756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4F8F"/>
                </a:solidFill>
                <a:effectLst/>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rPr>
              <a:t>Experimentelle historische Planspiele</a:t>
            </a:r>
          </a:p>
        </p:txBody>
      </p:sp>
      <p:sp>
        <p:nvSpPr>
          <p:cNvPr id="8" name="Ellipse 7"/>
          <p:cNvSpPr/>
          <p:nvPr/>
        </p:nvSpPr>
        <p:spPr bwMode="auto">
          <a:xfrm>
            <a:off x="10302826" y="9328925"/>
            <a:ext cx="3204356" cy="1341656"/>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4F8F"/>
                </a:solidFill>
                <a:effectLst/>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rPr>
              <a:t>Didaktische Planspiele</a:t>
            </a:r>
          </a:p>
        </p:txBody>
      </p:sp>
      <p:sp>
        <p:nvSpPr>
          <p:cNvPr id="9" name="Ellipse 8"/>
          <p:cNvSpPr/>
          <p:nvPr/>
        </p:nvSpPr>
        <p:spPr bwMode="auto">
          <a:xfrm>
            <a:off x="13920192" y="7894638"/>
            <a:ext cx="3906666" cy="735747"/>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4F8F"/>
                </a:solidFill>
                <a:effectLst/>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rPr>
              <a:t>Meta-Planspiele</a:t>
            </a:r>
          </a:p>
        </p:txBody>
      </p:sp>
      <p:sp>
        <p:nvSpPr>
          <p:cNvPr id="10" name="Ellipse 9"/>
          <p:cNvSpPr/>
          <p:nvPr/>
        </p:nvSpPr>
        <p:spPr bwMode="auto">
          <a:xfrm>
            <a:off x="12264008" y="4349796"/>
            <a:ext cx="4464496" cy="194756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rtlCol="0" anchor="t"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4F8F"/>
                </a:solidFill>
                <a:effectLst/>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rPr>
              <a:t>Fernplanspiele / computergestützte Planspiele</a:t>
            </a:r>
          </a:p>
        </p:txBody>
      </p:sp>
      <p:sp>
        <p:nvSpPr>
          <p:cNvPr id="11" name="Foliennummernplatzhalter 10"/>
          <p:cNvSpPr>
            <a:spLocks noGrp="1"/>
          </p:cNvSpPr>
          <p:nvPr>
            <p:ph type="sldNum" sz="quarter" idx="2"/>
          </p:nvPr>
        </p:nvSpPr>
        <p:spPr/>
        <p:txBody>
          <a:bodyPr/>
          <a:lstStyle/>
          <a:p>
            <a:pPr>
              <a:defRPr/>
            </a:pPr>
            <a:fld id="{86CB4B4D-7CA3-9044-876B-883B54F8677D}" type="slidenum">
              <a:rPr lang="de-DE" smtClean="0"/>
              <a:t>23</a:t>
            </a:fld>
            <a:endParaRPr lang="de-DE"/>
          </a:p>
        </p:txBody>
      </p:sp>
    </p:spTree>
    <p:extLst>
      <p:ext uri="{BB962C8B-B14F-4D97-AF65-F5344CB8AC3E}">
        <p14:creationId xmlns:p14="http://schemas.microsoft.com/office/powerpoint/2010/main" val="12405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
          <p:cNvSpPr>
            <a:spLocks noGrp="1"/>
          </p:cNvSpPr>
          <p:nvPr>
            <p:ph type="body" idx="1"/>
          </p:nvPr>
        </p:nvSpPr>
        <p:spPr bwMode="auto"/>
        <p:txBody>
          <a:bodyPr/>
          <a:lstStyle/>
          <a:p>
            <a:pPr marL="571500" indent="-571500">
              <a:lnSpc>
                <a:spcPct val="150000"/>
              </a:lnSpc>
              <a:buFont typeface="Arial" panose="020B0604020202020204" pitchFamily="34" charset="0"/>
              <a:buChar char="•"/>
              <a:defRPr/>
            </a:pPr>
            <a:r>
              <a:rPr lang="de-DE" dirty="0"/>
              <a:t>Unterrichtsmaterial</a:t>
            </a:r>
            <a:endParaRPr dirty="0"/>
          </a:p>
          <a:p>
            <a:pPr marL="571500" indent="-571500">
              <a:lnSpc>
                <a:spcPct val="150000"/>
              </a:lnSpc>
              <a:buFont typeface="Arial" panose="020B0604020202020204" pitchFamily="34" charset="0"/>
              <a:buChar char="•"/>
              <a:defRPr/>
            </a:pPr>
            <a:r>
              <a:rPr lang="de-DE" dirty="0"/>
              <a:t>Fachdidaktisch relevante Aspekte: </a:t>
            </a:r>
          </a:p>
          <a:p>
            <a:pPr marL="1225550" lvl="1" indent="-571500">
              <a:lnSpc>
                <a:spcPct val="150000"/>
              </a:lnSpc>
              <a:buFont typeface="Arial" panose="020B0604020202020204" pitchFamily="34" charset="0"/>
              <a:buChar char="•"/>
              <a:defRPr/>
            </a:pPr>
            <a:r>
              <a:rPr lang="de-DE" b="0" i="0" u="none" strike="noStrike" cap="none" spc="0" dirty="0">
                <a:ln>
                  <a:noFill/>
                </a:ln>
                <a:solidFill>
                  <a:srgbClr val="000000"/>
                </a:solidFill>
                <a:latin typeface="Arial Narrow"/>
                <a:ea typeface="Arial Narrow"/>
                <a:cs typeface="Arial Narrow"/>
              </a:rPr>
              <a:t>Kontinuität und Wandel als historische Kategorien</a:t>
            </a:r>
            <a:endParaRPr lang="de-DE" dirty="0"/>
          </a:p>
          <a:p>
            <a:pPr marL="2570502" lvl="5" indent="-570252">
              <a:lnSpc>
                <a:spcPct val="150000"/>
              </a:lnSpc>
              <a:buFont typeface="Wingdings"/>
              <a:buChar char="Ø"/>
              <a:defRPr/>
            </a:pPr>
            <a:r>
              <a:rPr lang="de-DE" dirty="0"/>
              <a:t> Gestaltung des Strukturwandels in Kleinstädten </a:t>
            </a:r>
          </a:p>
          <a:p>
            <a:pPr marL="2570501" lvl="5" indent="-570251">
              <a:lnSpc>
                <a:spcPct val="150000"/>
              </a:lnSpc>
              <a:buFont typeface="Wingdings"/>
              <a:buChar char="Ø"/>
              <a:defRPr/>
            </a:pPr>
            <a:r>
              <a:rPr lang="de-DE" dirty="0"/>
              <a:t> „Identität“ als geschichtskulturelle und geschichtspolitische Kategorie</a:t>
            </a:r>
            <a:endParaRPr dirty="0"/>
          </a:p>
          <a:p>
            <a:pPr marL="1225550" lvl="1" indent="-571500">
              <a:lnSpc>
                <a:spcPct val="150000"/>
              </a:lnSpc>
              <a:defRPr/>
            </a:pPr>
            <a:r>
              <a:rPr lang="de-DE" dirty="0"/>
              <a:t>Konkretisierung der historischen Kategorien am Gebäude der alten Schule in ORTSNAME</a:t>
            </a:r>
            <a:endParaRPr dirty="0"/>
          </a:p>
          <a:p>
            <a:pPr marL="1225549" lvl="1" indent="-571500">
              <a:lnSpc>
                <a:spcPct val="150000"/>
              </a:lnSpc>
              <a:defRPr/>
            </a:pPr>
            <a:r>
              <a:rPr lang="de-DE" dirty="0"/>
              <a:t>Wahrnehmung historischer Argumente in politischen Debatten</a:t>
            </a:r>
            <a:endParaRPr dirty="0"/>
          </a:p>
        </p:txBody>
      </p:sp>
      <p:sp>
        <p:nvSpPr>
          <p:cNvPr id="5" name="Titel 2"/>
          <p:cNvSpPr>
            <a:spLocks noGrp="1"/>
          </p:cNvSpPr>
          <p:nvPr>
            <p:ph type="title"/>
          </p:nvPr>
        </p:nvSpPr>
        <p:spPr bwMode="auto"/>
        <p:txBody>
          <a:bodyPr/>
          <a:lstStyle/>
          <a:p>
            <a:pPr algn="l">
              <a:defRPr/>
            </a:pPr>
            <a:r>
              <a:rPr lang="de-DE" dirty="0"/>
              <a:t>Hintergrund „Geschichte“</a:t>
            </a:r>
            <a:endParaRPr dirty="0"/>
          </a:p>
        </p:txBody>
      </p:sp>
      <p:sp>
        <p:nvSpPr>
          <p:cNvPr id="2" name="Foliennummernplatzhalter 1"/>
          <p:cNvSpPr>
            <a:spLocks noGrp="1"/>
          </p:cNvSpPr>
          <p:nvPr>
            <p:ph type="sldNum" sz="quarter" idx="2"/>
          </p:nvPr>
        </p:nvSpPr>
        <p:spPr/>
        <p:txBody>
          <a:bodyPr/>
          <a:lstStyle/>
          <a:p>
            <a:pPr>
              <a:defRPr/>
            </a:pPr>
            <a:fld id="{86CB4B4D-7CA3-9044-876B-883B54F8677D}" type="slidenum">
              <a:rPr lang="de-DE" smtClean="0"/>
              <a:t>24</a:t>
            </a:fld>
            <a:endParaRPr lang="de-D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Abgerundetes Rechteck 19"/>
          <p:cNvSpPr/>
          <p:nvPr/>
        </p:nvSpPr>
        <p:spPr bwMode="auto">
          <a:xfrm>
            <a:off x="783438" y="5484258"/>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Übernutzung von natürlichen Ressourcen &amp; Umweltschutz</a:t>
            </a:r>
          </a:p>
        </p:txBody>
      </p:sp>
      <p:sp>
        <p:nvSpPr>
          <p:cNvPr id="4" name="Shape 147"/>
          <p:cNvSpPr>
            <a:spLocks noGrp="1"/>
          </p:cNvSpPr>
          <p:nvPr>
            <p:ph type="title"/>
          </p:nvPr>
        </p:nvSpPr>
        <p:spPr bwMode="auto">
          <a:xfrm>
            <a:off x="3907234" y="260524"/>
            <a:ext cx="16569532" cy="1620591"/>
          </a:xfrm>
          <a:prstGeom prst="rect">
            <a:avLst/>
          </a:prstGeom>
        </p:spPr>
        <p:txBody>
          <a:bodyPr/>
          <a:lstStyle>
            <a:lvl1pPr algn="l"/>
          </a:lstStyle>
          <a:p>
            <a:pPr>
              <a:defRPr/>
            </a:pPr>
            <a:r>
              <a:rPr lang="de-DE" dirty="0"/>
              <a:t>Hintergrund „Erdkunde“</a:t>
            </a:r>
            <a:endParaRPr dirty="0"/>
          </a:p>
        </p:txBody>
      </p:sp>
      <p:sp>
        <p:nvSpPr>
          <p:cNvPr id="5" name="Shape 148"/>
          <p:cNvSpPr>
            <a:spLocks noGrp="1"/>
          </p:cNvSpPr>
          <p:nvPr>
            <p:ph type="sldNum" sz="quarter" idx="2"/>
          </p:nvPr>
        </p:nvSpPr>
        <p:spPr bwMode="auto">
          <a:xfrm>
            <a:off x="23803605" y="13319999"/>
            <a:ext cx="208395" cy="358141"/>
          </a:xfrm>
          <a:prstGeom prst="rect">
            <a:avLst/>
          </a:prstGeom>
        </p:spPr>
        <p:txBody>
          <a:bodyPr/>
          <a:lstStyle/>
          <a:p>
            <a:pPr>
              <a:defRPr/>
            </a:pPr>
            <a:fld id="{86CB4B4D-7CA3-9044-876B-883B54F8677D}" type="slidenum">
              <a:rPr/>
              <a:t>25</a:t>
            </a:fld>
            <a:endParaRPr/>
          </a:p>
        </p:txBody>
      </p:sp>
      <p:sp>
        <p:nvSpPr>
          <p:cNvPr id="6" name="Shape 149"/>
          <p:cNvSpPr/>
          <p:nvPr/>
        </p:nvSpPr>
        <p:spPr bwMode="auto">
          <a:xfrm>
            <a:off x="1869440" y="3343957"/>
            <a:ext cx="18958560" cy="769441"/>
          </a:xfrm>
          <a:prstGeom prst="rect">
            <a:avLst/>
          </a:prstGeom>
          <a:ln w="12700">
            <a:miter lim="400000"/>
          </a:ln>
        </p:spPr>
        <p:txBody>
          <a:bodyPr wrap="square" lIns="45719" rIns="45719">
            <a:spAutoFit/>
          </a:bodyPr>
          <a:lstStyle/>
          <a:p>
            <a:pPr marL="571500" indent="-571500">
              <a:spcBef>
                <a:spcPts val="300"/>
              </a:spcBef>
              <a:buSzPct val="100000"/>
              <a:buChar char="•"/>
              <a:defRPr sz="2000">
                <a:solidFill>
                  <a:srgbClr val="000000"/>
                </a:solidFill>
              </a:defRPr>
            </a:pPr>
            <a:endParaRPr sz="4400" dirty="0"/>
          </a:p>
        </p:txBody>
      </p:sp>
      <p:sp>
        <p:nvSpPr>
          <p:cNvPr id="3" name="Abgerundetes Rechteck 2"/>
          <p:cNvSpPr/>
          <p:nvPr/>
        </p:nvSpPr>
        <p:spPr bwMode="auto">
          <a:xfrm>
            <a:off x="783438" y="9989730"/>
            <a:ext cx="3753829" cy="1440160"/>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Verkehrsplanung</a:t>
            </a:r>
          </a:p>
        </p:txBody>
      </p:sp>
      <p:sp>
        <p:nvSpPr>
          <p:cNvPr id="12" name="Abgerundetes Rechteck 11"/>
          <p:cNvSpPr/>
          <p:nvPr/>
        </p:nvSpPr>
        <p:spPr bwMode="auto">
          <a:xfrm>
            <a:off x="626127" y="2646795"/>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Nachhaltige Stadt- und Regionalplanung</a:t>
            </a:r>
          </a:p>
        </p:txBody>
      </p:sp>
      <p:sp>
        <p:nvSpPr>
          <p:cNvPr id="2" name="Ellipse 1"/>
          <p:cNvSpPr/>
          <p:nvPr/>
        </p:nvSpPr>
        <p:spPr bwMode="auto">
          <a:xfrm>
            <a:off x="2974976" y="3617640"/>
            <a:ext cx="4608512" cy="2088232"/>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Bildung für nachhaltige Entwicklung</a:t>
            </a:r>
          </a:p>
        </p:txBody>
      </p:sp>
      <p:sp>
        <p:nvSpPr>
          <p:cNvPr id="13" name="Abgerundetes Rechteck 12"/>
          <p:cNvSpPr/>
          <p:nvPr/>
        </p:nvSpPr>
        <p:spPr bwMode="auto">
          <a:xfrm>
            <a:off x="6125326" y="11134333"/>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Leerstand, Gentrifizierung </a:t>
            </a:r>
          </a:p>
        </p:txBody>
      </p:sp>
      <p:sp>
        <p:nvSpPr>
          <p:cNvPr id="14" name="Abgerundetes Rechteck 13"/>
          <p:cNvSpPr/>
          <p:nvPr/>
        </p:nvSpPr>
        <p:spPr bwMode="auto">
          <a:xfrm>
            <a:off x="18849238" y="7371603"/>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Demographischer Wandel</a:t>
            </a:r>
          </a:p>
        </p:txBody>
      </p:sp>
      <p:sp>
        <p:nvSpPr>
          <p:cNvPr id="15" name="Abgerundetes Rechteck 14"/>
          <p:cNvSpPr/>
          <p:nvPr/>
        </p:nvSpPr>
        <p:spPr bwMode="auto">
          <a:xfrm>
            <a:off x="18038750" y="9249723"/>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Identität &amp; Repräsentation</a:t>
            </a:r>
          </a:p>
        </p:txBody>
      </p:sp>
      <p:sp>
        <p:nvSpPr>
          <p:cNvPr id="16" name="Abgerundetes Rechteck 15"/>
          <p:cNvSpPr/>
          <p:nvPr/>
        </p:nvSpPr>
        <p:spPr bwMode="auto">
          <a:xfrm>
            <a:off x="18973428" y="2487830"/>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Standortentscheidungen</a:t>
            </a:r>
          </a:p>
        </p:txBody>
      </p:sp>
      <p:sp>
        <p:nvSpPr>
          <p:cNvPr id="18" name="Abgerundetes Rechteck 17"/>
          <p:cNvSpPr/>
          <p:nvPr/>
        </p:nvSpPr>
        <p:spPr bwMode="auto">
          <a:xfrm>
            <a:off x="19262891" y="5074025"/>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Stärkung strukturschwacher Regionen</a:t>
            </a:r>
          </a:p>
        </p:txBody>
      </p:sp>
      <p:sp>
        <p:nvSpPr>
          <p:cNvPr id="11" name="Textfeld 10"/>
          <p:cNvSpPr txBox="1"/>
          <p:nvPr/>
        </p:nvSpPr>
        <p:spPr bwMode="auto">
          <a:xfrm>
            <a:off x="7645908" y="3999708"/>
            <a:ext cx="7416824" cy="378565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sz="6000" dirty="0"/>
              <a:t>(Potentielle) Themenfelder für Planspiele im Erdkundeunterricht</a:t>
            </a:r>
          </a:p>
        </p:txBody>
      </p:sp>
      <p:sp>
        <p:nvSpPr>
          <p:cNvPr id="19" name="Abgerundetes Rechteck 18"/>
          <p:cNvSpPr/>
          <p:nvPr/>
        </p:nvSpPr>
        <p:spPr bwMode="auto">
          <a:xfrm>
            <a:off x="12804068" y="10873596"/>
            <a:ext cx="4068452" cy="1668008"/>
          </a:xfrm>
          <a:prstGeom prst="roundRect">
            <a:avLst/>
          </a:prstGeom>
          <a:solidFill>
            <a:srgbClr val="FFFFFF"/>
          </a:solidFill>
          <a:ln w="12700" cap="flat">
            <a:solidFill>
              <a:schemeClr val="accent1"/>
            </a:solidFill>
            <a:prstDash val="solid"/>
            <a:miter lim="800000"/>
          </a:ln>
        </p:spPr>
        <p:style>
          <a:lnRef idx="0">
            <a:srgbClr val="000000"/>
          </a:lnRef>
          <a:fillRef idx="0">
            <a:srgbClr val="000000"/>
          </a:fillRef>
          <a:effectRef idx="0">
            <a:srgbClr val="000000"/>
          </a:effectRef>
          <a:fontRef idx="none"/>
        </p:style>
        <p:txBody>
          <a:bodyPr rtlCol="0" anchor="ctr"/>
          <a:lstStyle/>
          <a:p>
            <a:pPr algn="ctr"/>
            <a:r>
              <a:rPr lang="de-DE" dirty="0"/>
              <a:t>Konflikte im öffentlichen Raum</a:t>
            </a:r>
          </a:p>
        </p:txBody>
      </p:sp>
      <p:sp>
        <p:nvSpPr>
          <p:cNvPr id="7" name="Ellipse 6"/>
          <p:cNvSpPr/>
          <p:nvPr/>
        </p:nvSpPr>
        <p:spPr bwMode="auto">
          <a:xfrm>
            <a:off x="2776389" y="8205607"/>
            <a:ext cx="4608512" cy="2088232"/>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Mobilität</a:t>
            </a:r>
          </a:p>
        </p:txBody>
      </p:sp>
      <p:sp>
        <p:nvSpPr>
          <p:cNvPr id="9" name="Ellipse 8"/>
          <p:cNvSpPr/>
          <p:nvPr/>
        </p:nvSpPr>
        <p:spPr bwMode="auto">
          <a:xfrm>
            <a:off x="14712280" y="3668235"/>
            <a:ext cx="5353432" cy="2088232"/>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Wirtschaftsgeographie</a:t>
            </a:r>
          </a:p>
        </p:txBody>
      </p:sp>
      <p:sp>
        <p:nvSpPr>
          <p:cNvPr id="8" name="Ellipse 7"/>
          <p:cNvSpPr/>
          <p:nvPr/>
        </p:nvSpPr>
        <p:spPr bwMode="auto">
          <a:xfrm>
            <a:off x="8735616" y="9466325"/>
            <a:ext cx="4608512" cy="2088232"/>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Stadtgeographie</a:t>
            </a:r>
          </a:p>
        </p:txBody>
      </p:sp>
      <p:sp>
        <p:nvSpPr>
          <p:cNvPr id="10" name="Ellipse 9"/>
          <p:cNvSpPr/>
          <p:nvPr/>
        </p:nvSpPr>
        <p:spPr bwMode="auto">
          <a:xfrm>
            <a:off x="14510358" y="7817915"/>
            <a:ext cx="4608512" cy="2088232"/>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Kultur- und Sozialgeographie</a:t>
            </a:r>
          </a:p>
        </p:txBody>
      </p:sp>
    </p:spTree>
    <p:extLst>
      <p:ext uri="{BB962C8B-B14F-4D97-AF65-F5344CB8AC3E}">
        <p14:creationId xmlns:p14="http://schemas.microsoft.com/office/powerpoint/2010/main" val="3147761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rmAutofit/>
          </a:bodyPr>
          <a:lstStyle/>
          <a:p>
            <a:pPr marL="571500" indent="-571500">
              <a:lnSpc>
                <a:spcPct val="150000"/>
              </a:lnSpc>
              <a:buFont typeface="Arial" panose="020B0604020202020204" pitchFamily="34" charset="0"/>
              <a:buChar char="•"/>
              <a:defRPr/>
            </a:pPr>
            <a:r>
              <a:rPr lang="de-DE" dirty="0"/>
              <a:t>Unterrichtsmaterial</a:t>
            </a:r>
          </a:p>
          <a:p>
            <a:pPr marL="571500" indent="-571500">
              <a:lnSpc>
                <a:spcPct val="150000"/>
              </a:lnSpc>
              <a:buFont typeface="Arial" panose="020B0604020202020204" pitchFamily="34" charset="0"/>
              <a:buChar char="•"/>
              <a:defRPr/>
            </a:pPr>
            <a:r>
              <a:rPr lang="de-DE" dirty="0"/>
              <a:t>Fachdidaktisch relevante Aspekte: </a:t>
            </a:r>
          </a:p>
          <a:p>
            <a:pPr marL="1225550" lvl="1" indent="-571500"/>
            <a:r>
              <a:rPr lang="de-DE" dirty="0"/>
              <a:t>Wandelbarkeit und Dynamik räumlicher Gestaltung</a:t>
            </a:r>
          </a:p>
          <a:p>
            <a:pPr marL="1225550" lvl="1" indent="-571500"/>
            <a:r>
              <a:rPr lang="de-DE" dirty="0"/>
              <a:t>Sozialraumanalysen</a:t>
            </a:r>
          </a:p>
          <a:p>
            <a:pPr marL="1225550" lvl="1" indent="-571500"/>
            <a:r>
              <a:rPr lang="de-DE" dirty="0"/>
              <a:t>Aushandlung von räumlichen Konflikten</a:t>
            </a:r>
          </a:p>
          <a:p>
            <a:pPr marL="1225550" lvl="1" indent="-571500"/>
            <a:r>
              <a:rPr lang="de-DE" dirty="0"/>
              <a:t>Einblicke in den Ablauf von (kommunalen) Planungs- und Entscheidungsprozessen.</a:t>
            </a:r>
          </a:p>
          <a:p>
            <a:pPr marL="1225550" lvl="1" indent="-571500"/>
            <a:r>
              <a:rPr lang="de-DE" dirty="0"/>
              <a:t>Einsatz von Karten sowie von Flächennutzungs- und Bebauungsplänen.</a:t>
            </a:r>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endParaRPr lang="de-DE" dirty="0"/>
          </a:p>
        </p:txBody>
      </p:sp>
      <p:sp>
        <p:nvSpPr>
          <p:cNvPr id="3" name="Titel 2"/>
          <p:cNvSpPr>
            <a:spLocks noGrp="1"/>
          </p:cNvSpPr>
          <p:nvPr>
            <p:ph type="title"/>
          </p:nvPr>
        </p:nvSpPr>
        <p:spPr/>
        <p:txBody>
          <a:bodyPr/>
          <a:lstStyle/>
          <a:p>
            <a:pPr algn="l"/>
            <a:r>
              <a:rPr lang="de-DE" dirty="0"/>
              <a:t>Hintergrund „Erdkunde“</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26</a:t>
            </a:fld>
            <a:endParaRPr lang="de-DE"/>
          </a:p>
        </p:txBody>
      </p:sp>
    </p:spTree>
    <p:extLst>
      <p:ext uri="{BB962C8B-B14F-4D97-AF65-F5344CB8AC3E}">
        <p14:creationId xmlns:p14="http://schemas.microsoft.com/office/powerpoint/2010/main" val="196819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pPr marL="571500" indent="-571500">
              <a:buFont typeface="Arial" panose="020B0604020202020204" pitchFamily="34" charset="0"/>
              <a:buChar char="•"/>
            </a:pPr>
            <a:r>
              <a:rPr lang="de-DE" dirty="0"/>
              <a:t>Ihre Ergänzungen?</a:t>
            </a:r>
          </a:p>
        </p:txBody>
      </p:sp>
      <p:sp>
        <p:nvSpPr>
          <p:cNvPr id="3" name="Titel 2"/>
          <p:cNvSpPr>
            <a:spLocks noGrp="1"/>
          </p:cNvSpPr>
          <p:nvPr>
            <p:ph type="title"/>
          </p:nvPr>
        </p:nvSpPr>
        <p:spPr/>
        <p:txBody>
          <a:bodyPr/>
          <a:lstStyle/>
          <a:p>
            <a:r>
              <a:rPr lang="de-DE" dirty="0"/>
              <a:t>Austausch zum Mehrwert</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27</a:t>
            </a:fld>
            <a:endParaRPr lang="de-DE"/>
          </a:p>
        </p:txBody>
      </p:sp>
    </p:spTree>
    <p:extLst>
      <p:ext uri="{BB962C8B-B14F-4D97-AF65-F5344CB8AC3E}">
        <p14:creationId xmlns:p14="http://schemas.microsoft.com/office/powerpoint/2010/main" val="62244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rmAutofit lnSpcReduction="10000"/>
          </a:bodyPr>
          <a:lstStyle/>
          <a:p>
            <a:endParaRPr lang="de-DE" dirty="0"/>
          </a:p>
          <a:p>
            <a:endParaRPr lang="de-DE" dirty="0"/>
          </a:p>
          <a:p>
            <a:endParaRPr lang="de-DE" dirty="0"/>
          </a:p>
          <a:p>
            <a:endParaRPr lang="de-DE" dirty="0"/>
          </a:p>
          <a:p>
            <a:pPr marL="571500" indent="-571500">
              <a:buFont typeface="Arial" panose="020B0604020202020204" pitchFamily="34" charset="0"/>
              <a:buChar char="•"/>
            </a:pPr>
            <a:r>
              <a:rPr lang="de-DE" b="1" dirty="0"/>
              <a:t>Fraktionsvorsitz (Moderation): Rolle – </a:t>
            </a:r>
          </a:p>
          <a:p>
            <a:pPr marL="571500" indent="-571500">
              <a:buFont typeface="Arial" panose="020B0604020202020204" pitchFamily="34" charset="0"/>
              <a:buChar char="•"/>
            </a:pPr>
            <a:r>
              <a:rPr lang="de-DE" b="1" dirty="0"/>
              <a:t>Stellvertretung: Rolle – </a:t>
            </a:r>
          </a:p>
          <a:p>
            <a:pPr marL="571500" indent="-571500">
              <a:buFont typeface="Arial" panose="020B0604020202020204" pitchFamily="34" charset="0"/>
              <a:buChar char="•"/>
            </a:pPr>
            <a:r>
              <a:rPr lang="de-DE" b="1" dirty="0"/>
              <a:t>Fraktionsmitglied: Rolle –</a:t>
            </a:r>
          </a:p>
          <a:p>
            <a:pPr marL="571500" indent="-571500">
              <a:buFont typeface="Arial" panose="020B0604020202020204" pitchFamily="34" charset="0"/>
              <a:buChar char="•"/>
            </a:pPr>
            <a:r>
              <a:rPr lang="de-DE" b="1" dirty="0"/>
              <a:t>Fraktionsmitglied: Rolle –</a:t>
            </a:r>
          </a:p>
          <a:p>
            <a:pPr marL="571500" indent="-571500">
              <a:buFont typeface="Arial" panose="020B0604020202020204" pitchFamily="34" charset="0"/>
              <a:buChar char="•"/>
            </a:pPr>
            <a:r>
              <a:rPr lang="de-DE" b="1" dirty="0"/>
              <a:t>Fraktionsmitglied: Rolle –</a:t>
            </a:r>
          </a:p>
          <a:p>
            <a:pPr marL="571500" indent="-571500">
              <a:buFont typeface="Arial" panose="020B0604020202020204" pitchFamily="34" charset="0"/>
              <a:buChar char="•"/>
            </a:pPr>
            <a:r>
              <a:rPr lang="de-DE" b="1" dirty="0"/>
              <a:t>Fraktionsmitglied: Rolle –</a:t>
            </a:r>
          </a:p>
          <a:p>
            <a:pPr marL="571500" indent="-571500">
              <a:buFont typeface="Arial" panose="020B0604020202020204" pitchFamily="34" charset="0"/>
              <a:buChar char="•"/>
            </a:pPr>
            <a:r>
              <a:rPr lang="de-DE" b="1" dirty="0"/>
              <a:t>Fraktionsmitglied: Rolle – </a:t>
            </a:r>
          </a:p>
          <a:p>
            <a:pPr marL="571500" indent="-571500">
              <a:buFont typeface="Arial" panose="020B0604020202020204" pitchFamily="34" charset="0"/>
              <a:buChar char="•"/>
            </a:pPr>
            <a:r>
              <a:rPr lang="de-DE" b="1" dirty="0"/>
              <a:t>Fraktionsmitglied: Rolle –</a:t>
            </a:r>
          </a:p>
          <a:p>
            <a:pPr marL="571500" indent="-571500">
              <a:buFont typeface="Arial" panose="020B0604020202020204" pitchFamily="34" charset="0"/>
              <a:buChar char="•"/>
            </a:pPr>
            <a:endParaRPr lang="de-DE" b="1" dirty="0"/>
          </a:p>
          <a:p>
            <a:endParaRPr lang="de-DE" b="1" dirty="0"/>
          </a:p>
          <a:p>
            <a:r>
              <a:rPr lang="de-DE" dirty="0">
                <a:sym typeface="Wingdings" panose="05000000000000000000" pitchFamily="2" charset="2"/>
              </a:rPr>
              <a:t> </a:t>
            </a:r>
            <a:r>
              <a:rPr lang="de-DE" dirty="0"/>
              <a:t>Siehe </a:t>
            </a:r>
            <a:r>
              <a:rPr lang="de-DE" dirty="0" err="1"/>
              <a:t>Vigor</a:t>
            </a:r>
            <a:r>
              <a:rPr lang="de-DE" dirty="0"/>
              <a:t>-Kurs: Ankündigungen</a:t>
            </a:r>
          </a:p>
        </p:txBody>
      </p:sp>
      <p:sp>
        <p:nvSpPr>
          <p:cNvPr id="3" name="Titel 2"/>
          <p:cNvSpPr>
            <a:spLocks noGrp="1"/>
          </p:cNvSpPr>
          <p:nvPr>
            <p:ph type="title"/>
          </p:nvPr>
        </p:nvSpPr>
        <p:spPr/>
        <p:txBody>
          <a:bodyPr/>
          <a:lstStyle/>
          <a:p>
            <a:pPr algn="l"/>
            <a:r>
              <a:rPr lang="de-DE" dirty="0"/>
              <a:t>Aktuelle Rollenverteilung</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28</a:t>
            </a:fld>
            <a:endParaRPr lang="de-DE"/>
          </a:p>
        </p:txBody>
      </p:sp>
      <p:pic>
        <p:nvPicPr>
          <p:cNvPr id="5" name="Grafik 4"/>
          <p:cNvPicPr>
            <a:picLocks noChangeAspect="1"/>
          </p:cNvPicPr>
          <p:nvPr/>
        </p:nvPicPr>
        <p:blipFill>
          <a:blip r:embed="rId3"/>
          <a:stretch>
            <a:fillRect/>
          </a:stretch>
        </p:blipFill>
        <p:spPr>
          <a:xfrm>
            <a:off x="9959752" y="3545632"/>
            <a:ext cx="2667000" cy="962025"/>
          </a:xfrm>
          <a:prstGeom prst="rect">
            <a:avLst/>
          </a:prstGeom>
        </p:spPr>
      </p:pic>
      <p:pic>
        <p:nvPicPr>
          <p:cNvPr id="6" name="Grafik 5"/>
          <p:cNvPicPr>
            <a:picLocks noChangeAspect="1"/>
          </p:cNvPicPr>
          <p:nvPr/>
        </p:nvPicPr>
        <p:blipFill>
          <a:blip r:embed="rId4"/>
          <a:stretch>
            <a:fillRect/>
          </a:stretch>
        </p:blipFill>
        <p:spPr>
          <a:xfrm>
            <a:off x="2800164" y="3107482"/>
            <a:ext cx="1781175" cy="1543050"/>
          </a:xfrm>
          <a:prstGeom prst="rect">
            <a:avLst/>
          </a:prstGeom>
        </p:spPr>
      </p:pic>
      <p:pic>
        <p:nvPicPr>
          <p:cNvPr id="7" name="Grafik 6"/>
          <p:cNvPicPr>
            <a:picLocks noChangeAspect="1"/>
          </p:cNvPicPr>
          <p:nvPr/>
        </p:nvPicPr>
        <p:blipFill>
          <a:blip r:embed="rId5"/>
          <a:stretch>
            <a:fillRect/>
          </a:stretch>
        </p:blipFill>
        <p:spPr>
          <a:xfrm>
            <a:off x="5758818" y="3250357"/>
            <a:ext cx="2914650" cy="1257300"/>
          </a:xfrm>
          <a:prstGeom prst="rect">
            <a:avLst/>
          </a:prstGeom>
        </p:spPr>
      </p:pic>
    </p:spTree>
    <p:extLst>
      <p:ext uri="{BB962C8B-B14F-4D97-AF65-F5344CB8AC3E}">
        <p14:creationId xmlns:p14="http://schemas.microsoft.com/office/powerpoint/2010/main" val="3713234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pPr marL="571500" indent="-571500">
              <a:buFont typeface="Arial" panose="020B0604020202020204" pitchFamily="34" charset="0"/>
              <a:buChar char="•"/>
            </a:pPr>
            <a:r>
              <a:rPr lang="de-DE" b="1" dirty="0"/>
              <a:t>Eigene</a:t>
            </a:r>
            <a:r>
              <a:rPr lang="de-DE" dirty="0"/>
              <a:t> Rolle (ggf. mit Zusätzen: „Informationen für die Fraktionsvorsitzenden“) vorbereiten</a:t>
            </a:r>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r>
              <a:rPr lang="de-DE" dirty="0"/>
              <a:t>Bitte die ersten </a:t>
            </a:r>
            <a:r>
              <a:rPr lang="de-DE" b="1" dirty="0"/>
              <a:t>drei</a:t>
            </a:r>
            <a:r>
              <a:rPr lang="de-DE" dirty="0"/>
              <a:t> Videos sichten: </a:t>
            </a:r>
            <a:r>
              <a:rPr lang="de-DE" dirty="0">
                <a:hlinkClick r:id="rId3"/>
              </a:rPr>
              <a:t>https://vigor.studiumdigitale.uni-frankfurt.de/user/index.php?id=1615</a:t>
            </a:r>
            <a:endParaRPr lang="de-DE" dirty="0"/>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r>
              <a:rPr lang="de-DE" b="1" dirty="0"/>
              <a:t>Materialien</a:t>
            </a:r>
            <a:r>
              <a:rPr lang="de-DE" dirty="0"/>
              <a:t> finden Sie in der Frankfurt Open </a:t>
            </a:r>
            <a:r>
              <a:rPr lang="de-DE" dirty="0" err="1"/>
              <a:t>Courseware</a:t>
            </a:r>
            <a:r>
              <a:rPr lang="de-DE" dirty="0"/>
              <a:t> (FOC): </a:t>
            </a:r>
            <a:r>
              <a:rPr lang="de-DE" dirty="0">
                <a:hlinkClick r:id="rId4"/>
              </a:rPr>
              <a:t>https://foc.geomedienlabor.de/doku.php?id=courses:lehrende:fortbildung_planspiel:description</a:t>
            </a:r>
            <a:r>
              <a:rPr lang="de-DE" dirty="0"/>
              <a:t> – stöbern Sie gern!</a:t>
            </a:r>
          </a:p>
          <a:p>
            <a:endParaRPr lang="de-DE" dirty="0"/>
          </a:p>
          <a:p>
            <a:pPr marL="571500" indent="-571500">
              <a:buFont typeface="Arial" panose="020B0604020202020204" pitchFamily="34" charset="0"/>
              <a:buChar char="•"/>
            </a:pPr>
            <a:r>
              <a:rPr lang="de-DE" dirty="0"/>
              <a:t>Offene Fragen mitbringen …</a:t>
            </a:r>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r>
              <a:rPr lang="de-DE" dirty="0"/>
              <a:t>Rückfragen an: </a:t>
            </a:r>
            <a:r>
              <a:rPr lang="de-DE" dirty="0">
                <a:hlinkClick r:id="rId5"/>
              </a:rPr>
              <a:t>messner@soz.uni-frankfurt.de</a:t>
            </a:r>
            <a:r>
              <a:rPr lang="de-DE" dirty="0"/>
              <a:t> </a:t>
            </a:r>
          </a:p>
        </p:txBody>
      </p:sp>
      <p:sp>
        <p:nvSpPr>
          <p:cNvPr id="3" name="Titel 2"/>
          <p:cNvSpPr>
            <a:spLocks noGrp="1"/>
          </p:cNvSpPr>
          <p:nvPr>
            <p:ph type="title"/>
          </p:nvPr>
        </p:nvSpPr>
        <p:spPr/>
        <p:txBody>
          <a:bodyPr/>
          <a:lstStyle/>
          <a:p>
            <a:pPr algn="l"/>
            <a:r>
              <a:rPr lang="de-DE" dirty="0"/>
              <a:t>Ausblick auf nächste Woche</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29</a:t>
            </a:fld>
            <a:endParaRPr lang="de-DE"/>
          </a:p>
        </p:txBody>
      </p:sp>
    </p:spTree>
    <p:extLst>
      <p:ext uri="{BB962C8B-B14F-4D97-AF65-F5344CB8AC3E}">
        <p14:creationId xmlns:p14="http://schemas.microsoft.com/office/powerpoint/2010/main" val="401058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pPr marL="571500" indent="-571500">
              <a:buFont typeface="Arial" panose="020B0604020202020204" pitchFamily="34" charset="0"/>
              <a:buChar char="•"/>
            </a:pPr>
            <a:r>
              <a:rPr lang="de-DE" dirty="0"/>
              <a:t>Wer arbeitet nicht in der Schule?</a:t>
            </a:r>
          </a:p>
          <a:p>
            <a:pPr marL="571500" indent="-571500">
              <a:buFont typeface="Arial" panose="020B0604020202020204" pitchFamily="34" charset="0"/>
              <a:buChar char="•"/>
            </a:pPr>
            <a:r>
              <a:rPr lang="de-DE" dirty="0"/>
              <a:t>Wer hat schon einmal ein Planspiel gespielt?</a:t>
            </a:r>
          </a:p>
          <a:p>
            <a:pPr marL="571500" indent="-571500">
              <a:buFont typeface="Arial" panose="020B0604020202020204" pitchFamily="34" charset="0"/>
              <a:buChar char="•"/>
            </a:pPr>
            <a:r>
              <a:rPr lang="de-DE" dirty="0"/>
              <a:t>Wer unterrichtet Gesellschaftslehre?</a:t>
            </a:r>
          </a:p>
          <a:p>
            <a:pPr marL="571500" indent="-571500">
              <a:buFont typeface="Arial" panose="020B0604020202020204" pitchFamily="34" charset="0"/>
              <a:buChar char="•"/>
            </a:pPr>
            <a:r>
              <a:rPr lang="de-DE" dirty="0"/>
              <a:t>Wer mag keine digitalen Formate?</a:t>
            </a:r>
          </a:p>
          <a:p>
            <a:pPr marL="571500" indent="-571500">
              <a:buFont typeface="Arial" panose="020B0604020202020204" pitchFamily="34" charset="0"/>
              <a:buChar char="•"/>
            </a:pPr>
            <a:r>
              <a:rPr lang="de-DE" dirty="0"/>
              <a:t>Wer unterrichtet Erdkunde/Geographie?</a:t>
            </a:r>
          </a:p>
          <a:p>
            <a:pPr marL="571500" indent="-571500">
              <a:buFont typeface="Arial" panose="020B0604020202020204" pitchFamily="34" charset="0"/>
              <a:buChar char="•"/>
            </a:pPr>
            <a:r>
              <a:rPr lang="de-DE" dirty="0"/>
              <a:t>Wer unterrichtet Politik und Wirtschaft?</a:t>
            </a:r>
          </a:p>
          <a:p>
            <a:pPr marL="571500" indent="-571500">
              <a:buFont typeface="Arial" panose="020B0604020202020204" pitchFamily="34" charset="0"/>
              <a:buChar char="•"/>
            </a:pPr>
            <a:r>
              <a:rPr lang="de-DE" dirty="0"/>
              <a:t>Wer hat schon einmal ein Planspiel als Spielleitung durchgeführt?</a:t>
            </a:r>
          </a:p>
          <a:p>
            <a:pPr marL="571500" indent="-571500">
              <a:buFont typeface="Arial" panose="020B0604020202020204" pitchFamily="34" charset="0"/>
              <a:buChar char="•"/>
            </a:pPr>
            <a:r>
              <a:rPr lang="de-DE" dirty="0"/>
              <a:t>Wer unterrichtet Geschichte?</a:t>
            </a:r>
          </a:p>
          <a:p>
            <a:pPr marL="571500" indent="-571500">
              <a:buFont typeface="Arial" panose="020B0604020202020204" pitchFamily="34" charset="0"/>
              <a:buChar char="•"/>
            </a:pPr>
            <a:r>
              <a:rPr lang="de-DE" dirty="0"/>
              <a:t>Wer möchte Planspiele selbst mal einsetzen?</a:t>
            </a:r>
          </a:p>
          <a:p>
            <a:pPr marL="571500" indent="-571500">
              <a:buFont typeface="Arial" panose="020B0604020202020204" pitchFamily="34" charset="0"/>
              <a:buChar char="•"/>
            </a:pPr>
            <a:r>
              <a:rPr lang="de-DE" dirty="0"/>
              <a:t>Wer hat Lust auf Austausch?</a:t>
            </a:r>
          </a:p>
        </p:txBody>
      </p:sp>
      <p:sp>
        <p:nvSpPr>
          <p:cNvPr id="3" name="Titel 2"/>
          <p:cNvSpPr>
            <a:spLocks noGrp="1"/>
          </p:cNvSpPr>
          <p:nvPr>
            <p:ph type="title"/>
          </p:nvPr>
        </p:nvSpPr>
        <p:spPr/>
        <p:txBody>
          <a:bodyPr/>
          <a:lstStyle/>
          <a:p>
            <a:pPr algn="l"/>
            <a:r>
              <a:rPr lang="de-DE" dirty="0"/>
              <a:t>Fragerunde: Kamera an!</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3</a:t>
            </a:fld>
            <a:endParaRPr lang="de-DE"/>
          </a:p>
        </p:txBody>
      </p:sp>
    </p:spTree>
    <p:extLst>
      <p:ext uri="{BB962C8B-B14F-4D97-AF65-F5344CB8AC3E}">
        <p14:creationId xmlns:p14="http://schemas.microsoft.com/office/powerpoint/2010/main" val="10192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subTnLst>
                                    <p:set>
                                      <p:cBhvr override="childStyle">
                                        <p:cTn dur="1" fill="hold" display="0" masterRel="nextClick" afterEffect="1"/>
                                        <p:tgtEl>
                                          <p:spTgt spid="2">
                                            <p:txEl>
                                              <p:pRg st="2" end="2"/>
                                            </p:txEl>
                                          </p:spTgt>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subTnLst>
                                    <p:set>
                                      <p:cBhvr override="childStyle">
                                        <p:cTn dur="1" fill="hold" display="0" masterRel="nextClick" afterEffect="1"/>
                                        <p:tgtEl>
                                          <p:spTgt spid="2">
                                            <p:txEl>
                                              <p:pRg st="3" end="3"/>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subTnLst>
                                    <p:set>
                                      <p:cBhvr override="childStyle">
                                        <p:cTn dur="1" fill="hold" display="0" masterRel="nextClick" afterEffect="1"/>
                                        <p:tgtEl>
                                          <p:spTgt spid="2">
                                            <p:txEl>
                                              <p:pRg st="4" end="4"/>
                                            </p:txEl>
                                          </p:spTgt>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subTnLst>
                                    <p:set>
                                      <p:cBhvr override="childStyle">
                                        <p:cTn dur="1" fill="hold" display="0" masterRel="nextClick" afterEffect="1"/>
                                        <p:tgtEl>
                                          <p:spTgt spid="2">
                                            <p:txEl>
                                              <p:pRg st="5" end="5"/>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subTnLst>
                                    <p:set>
                                      <p:cBhvr override="childStyle">
                                        <p:cTn dur="1" fill="hold" display="0" masterRel="nextClick" afterEffect="1"/>
                                        <p:tgtEl>
                                          <p:spTgt spid="2">
                                            <p:txEl>
                                              <p:pRg st="6" end="6"/>
                                            </p:txEl>
                                          </p:spTgt>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subTnLst>
                                    <p:set>
                                      <p:cBhvr override="childStyle">
                                        <p:cTn dur="1" fill="hold" display="0" masterRel="nextClick" afterEffect="1"/>
                                        <p:tgtEl>
                                          <p:spTgt spid="2">
                                            <p:txEl>
                                              <p:pRg st="7" end="7"/>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subTnLst>
                                    <p:set>
                                      <p:cBhvr override="childStyle">
                                        <p:cTn dur="1" fill="hold" display="0" masterRel="nextClick" afterEffect="1"/>
                                        <p:tgtEl>
                                          <p:spTgt spid="2">
                                            <p:txEl>
                                              <p:pRg st="8" end="8"/>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subTnLst>
                                    <p:set>
                                      <p:cBhvr override="childStyle">
                                        <p:cTn dur="1" fill="hold" display="0" masterRel="nextClick" afterEffect="1"/>
                                        <p:tgtEl>
                                          <p:spTgt spid="2">
                                            <p:txEl>
                                              <p:pRg st="9" end="9"/>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270"/>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30</a:t>
            </a:fld>
            <a:endParaRPr/>
          </a:p>
        </p:txBody>
      </p:sp>
      <p:sp>
        <p:nvSpPr>
          <p:cNvPr id="5" name="Shape 271"/>
          <p:cNvSpPr/>
          <p:nvPr/>
        </p:nvSpPr>
        <p:spPr bwMode="auto">
          <a:xfrm>
            <a:off x="8023225" y="5219091"/>
            <a:ext cx="9443465" cy="3277820"/>
          </a:xfrm>
          <a:prstGeom prst="rect">
            <a:avLst/>
          </a:prstGeom>
          <a:ln w="12700">
            <a:miter lim="400000"/>
          </a:ln>
        </p:spPr>
        <p:txBody>
          <a:bodyPr lIns="45719" rIns="45719" anchor="ctr">
            <a:spAutoFit/>
          </a:bodyPr>
          <a:lstStyle>
            <a:lvl1pPr algn="ctr">
              <a:spcBef>
                <a:spcPts val="300"/>
              </a:spcBef>
              <a:defRPr sz="6900" b="1"/>
            </a:lvl1pPr>
          </a:lstStyle>
          <a:p>
            <a:pPr>
              <a:defRPr/>
            </a:pPr>
            <a:r>
              <a:rPr dirty="0" err="1"/>
              <a:t>Vielen</a:t>
            </a:r>
            <a:r>
              <a:rPr dirty="0"/>
              <a:t> Dank für </a:t>
            </a:r>
            <a:r>
              <a:rPr dirty="0" err="1"/>
              <a:t>Ihre</a:t>
            </a:r>
            <a:r>
              <a:rPr dirty="0"/>
              <a:t> </a:t>
            </a:r>
            <a:r>
              <a:rPr dirty="0" err="1"/>
              <a:t>Aufmerksamkeit</a:t>
            </a:r>
            <a:r>
              <a:rPr dirty="0"/>
              <a:t> und </a:t>
            </a:r>
            <a:r>
              <a:rPr lang="de-DE" dirty="0"/>
              <a:t>die Teilnahme!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273"/>
          <p:cNvSpPr>
            <a:spLocks noGrp="1"/>
          </p:cNvSpPr>
          <p:nvPr>
            <p:ph type="title"/>
          </p:nvPr>
        </p:nvSpPr>
        <p:spPr bwMode="auto">
          <a:xfrm>
            <a:off x="4199111" y="196849"/>
            <a:ext cx="16569533" cy="1620592"/>
          </a:xfrm>
          <a:prstGeom prst="rect">
            <a:avLst/>
          </a:prstGeom>
        </p:spPr>
        <p:txBody>
          <a:bodyPr/>
          <a:lstStyle>
            <a:lvl1pPr algn="l"/>
          </a:lstStyle>
          <a:p>
            <a:pPr>
              <a:defRPr/>
            </a:pPr>
            <a:r>
              <a:rPr lang="de-DE" dirty="0"/>
              <a:t>Literatur </a:t>
            </a:r>
            <a:endParaRPr dirty="0"/>
          </a:p>
        </p:txBody>
      </p:sp>
      <p:sp>
        <p:nvSpPr>
          <p:cNvPr id="5" name="Shape 274"/>
          <p:cNvSpPr>
            <a:spLocks noGrp="1"/>
          </p:cNvSpPr>
          <p:nvPr>
            <p:ph type="sldNum" sz="quarter" idx="2"/>
          </p:nvPr>
        </p:nvSpPr>
        <p:spPr bwMode="auto">
          <a:xfrm>
            <a:off x="23699351" y="13319999"/>
            <a:ext cx="312649" cy="358141"/>
          </a:xfrm>
          <a:prstGeom prst="rect">
            <a:avLst/>
          </a:prstGeom>
        </p:spPr>
        <p:txBody>
          <a:bodyPr/>
          <a:lstStyle/>
          <a:p>
            <a:pPr>
              <a:defRPr/>
            </a:pPr>
            <a:fld id="{86CB4B4D-7CA3-9044-876B-883B54F8677D}" type="slidenum">
              <a:rPr/>
              <a:t>31</a:t>
            </a:fld>
            <a:endParaRPr/>
          </a:p>
        </p:txBody>
      </p:sp>
      <p:sp>
        <p:nvSpPr>
          <p:cNvPr id="6" name="Shape 275"/>
          <p:cNvSpPr/>
          <p:nvPr/>
        </p:nvSpPr>
        <p:spPr bwMode="auto">
          <a:xfrm>
            <a:off x="1678832" y="2681536"/>
            <a:ext cx="18817995" cy="8863965"/>
          </a:xfrm>
          <a:prstGeom prst="rect">
            <a:avLst/>
          </a:prstGeom>
          <a:ln w="12700">
            <a:miter lim="400000"/>
          </a:ln>
        </p:spPr>
        <p:txBody>
          <a:bodyPr wrap="square" lIns="45719" rIns="45719">
            <a:spAutoFit/>
          </a:bodyPr>
          <a:lstStyle/>
          <a:p>
            <a:pPr marL="285750" indent="-285750">
              <a:spcBef>
                <a:spcPts val="600"/>
              </a:spcBef>
              <a:buSzPct val="100000"/>
              <a:buChar char="•"/>
              <a:defRPr sz="2500">
                <a:solidFill>
                  <a:srgbClr val="000000"/>
                </a:solidFill>
              </a:defRPr>
            </a:pPr>
            <a:r>
              <a:rPr lang="de-DE" dirty="0"/>
              <a:t>Adl-Amini, K., Meßner, M. T. &amp; Hehn-</a:t>
            </a:r>
            <a:r>
              <a:rPr lang="de-DE" dirty="0" err="1"/>
              <a:t>Oldiges</a:t>
            </a:r>
            <a:r>
              <a:rPr lang="de-DE" dirty="0"/>
              <a:t>, M. (2018): „Der Förderausschuss“: Das Planspiel als „pädagogischer Doppeldecker“ in der Ausbildung von (Förderschul-)Lehrkräften. In M. T. Meßner, M. Schedelik &amp; T. Engartner (Hrsg.): </a:t>
            </a:r>
            <a:r>
              <a:rPr lang="de-DE" i="1" dirty="0"/>
              <a:t>Handbuch Planspiele in der sozialwissenschaftlichen Lehre</a:t>
            </a:r>
            <a:r>
              <a:rPr lang="de-DE" dirty="0"/>
              <a:t>. Frankfurt a. M.: Wochenschau Verlag, S. 221–229.</a:t>
            </a:r>
            <a:endParaRPr dirty="0"/>
          </a:p>
          <a:p>
            <a:pPr marL="285750" indent="-285750">
              <a:spcBef>
                <a:spcPts val="599"/>
              </a:spcBef>
              <a:buSzPct val="100000"/>
              <a:buChar char="•"/>
              <a:defRPr sz="2500">
                <a:solidFill>
                  <a:srgbClr val="000000"/>
                </a:solidFill>
              </a:defRPr>
            </a:pPr>
            <a:r>
              <a:rPr lang="de-DE" sz="2500" b="0" i="0" u="none" strike="noStrike" cap="none" spc="0" dirty="0" err="1">
                <a:ln>
                  <a:noFill/>
                </a:ln>
                <a:solidFill>
                  <a:srgbClr val="000000"/>
                </a:solidFill>
                <a:latin typeface="Arial Narrow"/>
                <a:ea typeface="Arial Narrow"/>
                <a:cs typeface="Arial Narrow"/>
              </a:rPr>
              <a:t>Belling</a:t>
            </a:r>
            <a:r>
              <a:rPr lang="de-DE" sz="2500" dirty="0">
                <a:solidFill>
                  <a:srgbClr val="000000"/>
                </a:solidFill>
              </a:rPr>
              <a:t>, D.</a:t>
            </a:r>
            <a:r>
              <a:rPr lang="de-DE" sz="2500" b="0" i="0" u="none" strike="noStrike" cap="none" spc="0" dirty="0">
                <a:ln>
                  <a:noFill/>
                </a:ln>
                <a:solidFill>
                  <a:srgbClr val="000000"/>
                </a:solidFill>
                <a:latin typeface="Arial Narrow"/>
                <a:ea typeface="Arial Narrow"/>
                <a:cs typeface="Arial Narrow"/>
              </a:rPr>
              <a:t> (2019): Die Stadt im 21. Jahrhundert? Ein Planspiel mit Google Street View. - </a:t>
            </a:r>
            <a:r>
              <a:rPr lang="de-DE" sz="2500" b="0" i="1" u="none" strike="noStrike" cap="none" spc="0" dirty="0">
                <a:ln>
                  <a:noFill/>
                </a:ln>
                <a:solidFill>
                  <a:srgbClr val="000000"/>
                </a:solidFill>
                <a:latin typeface="Arial Narrow"/>
                <a:ea typeface="Arial Narrow"/>
                <a:cs typeface="Arial Narrow"/>
              </a:rPr>
              <a:t>Geographie Heute </a:t>
            </a:r>
            <a:r>
              <a:rPr lang="de-DE" sz="2500" dirty="0">
                <a:solidFill>
                  <a:srgbClr val="000000"/>
                </a:solidFill>
              </a:rPr>
              <a:t>40, 344, S. 14-17.</a:t>
            </a:r>
            <a:endParaRPr lang="de-DE" sz="2500" b="0" i="0" u="none" strike="noStrike" cap="none" spc="0" dirty="0">
              <a:ln>
                <a:noFill/>
              </a:ln>
              <a:solidFill>
                <a:srgbClr val="000000"/>
              </a:solidFill>
              <a:latin typeface="Arial Narrow"/>
              <a:ea typeface="Arial Narrow"/>
              <a:cs typeface="Arial Narrow"/>
            </a:endParaRPr>
          </a:p>
          <a:p>
            <a:pPr marL="285750" indent="-285750">
              <a:spcBef>
                <a:spcPts val="599"/>
              </a:spcBef>
              <a:buSzPct val="100000"/>
              <a:buChar char="•"/>
              <a:defRPr sz="2500">
                <a:solidFill>
                  <a:srgbClr val="000000"/>
                </a:solidFill>
              </a:defRPr>
            </a:pPr>
            <a:r>
              <a:rPr lang="de-DE" sz="2500" b="0" i="0" u="none" strike="noStrike" cap="none" spc="0" dirty="0">
                <a:ln>
                  <a:noFill/>
                </a:ln>
                <a:solidFill>
                  <a:srgbClr val="000000"/>
                </a:solidFill>
                <a:latin typeface="Arial Narrow"/>
                <a:ea typeface="Arial Narrow"/>
                <a:cs typeface="Arial Narrow"/>
              </a:rPr>
              <a:t>Buschmann, C. (2021): Model-United-Nations-Konferenzen – Ein Planspiel für die schulische und außerschulische Politische Bildung. </a:t>
            </a:r>
            <a:r>
              <a:rPr lang="de-DE" sz="2500" dirty="0">
                <a:solidFill>
                  <a:srgbClr val="000000"/>
                </a:solidFill>
              </a:rPr>
              <a:t>- </a:t>
            </a:r>
            <a:r>
              <a:rPr lang="de-DE" sz="2500" b="0" i="1" u="none" strike="noStrike" cap="none" spc="0" dirty="0">
                <a:ln>
                  <a:noFill/>
                </a:ln>
                <a:solidFill>
                  <a:srgbClr val="000000"/>
                </a:solidFill>
                <a:latin typeface="Arial Narrow"/>
                <a:ea typeface="Arial Narrow"/>
                <a:cs typeface="Arial Narrow"/>
              </a:rPr>
              <a:t>POLIS</a:t>
            </a:r>
            <a:r>
              <a:rPr lang="de-DE" sz="2500" b="0" i="0" u="none" strike="noStrike" cap="none" spc="0" dirty="0">
                <a:ln>
                  <a:noFill/>
                </a:ln>
                <a:solidFill>
                  <a:srgbClr val="000000"/>
                </a:solidFill>
                <a:latin typeface="Arial Narrow"/>
                <a:ea typeface="Arial Narrow"/>
                <a:cs typeface="Arial Narrow"/>
              </a:rPr>
              <a:t> 3, S. 19–21.</a:t>
            </a:r>
            <a:endParaRPr dirty="0"/>
          </a:p>
          <a:p>
            <a:pPr marL="285750" indent="-285750">
              <a:spcBef>
                <a:spcPts val="600"/>
              </a:spcBef>
              <a:buSzPct val="100000"/>
              <a:buChar char="•"/>
              <a:defRPr sz="2500">
                <a:solidFill>
                  <a:srgbClr val="000000"/>
                </a:solidFill>
              </a:defRPr>
            </a:pPr>
            <a:r>
              <a:rPr lang="de-DE" dirty="0"/>
              <a:t>Capaul, R. &amp; Ulrich, M. (2003): </a:t>
            </a:r>
            <a:r>
              <a:rPr lang="de-DE" i="1" dirty="0"/>
              <a:t>Planspiele. Simulationsspiele für Unterricht und Training. Mit Kurztheorie: Simulations- und Planspielmethodik</a:t>
            </a:r>
            <a:r>
              <a:rPr lang="de-DE" dirty="0"/>
              <a:t>. Altstätten: Tobler.</a:t>
            </a:r>
          </a:p>
          <a:p>
            <a:pPr marL="285750" indent="-285750">
              <a:spcBef>
                <a:spcPts val="600"/>
              </a:spcBef>
              <a:buSzPct val="100000"/>
              <a:buChar char="•"/>
              <a:defRPr sz="2500">
                <a:solidFill>
                  <a:srgbClr val="000000"/>
                </a:solidFill>
              </a:defRPr>
            </a:pPr>
            <a:r>
              <a:rPr lang="de-DE" dirty="0"/>
              <a:t>Edel, A. (1999): Planspiele im Geschichtsunterricht. Ein Arbeitsbericht. - G</a:t>
            </a:r>
            <a:r>
              <a:rPr lang="de-DE" i="1" dirty="0"/>
              <a:t>W-Unterricht</a:t>
            </a:r>
            <a:r>
              <a:rPr lang="de-DE" dirty="0"/>
              <a:t> 50, S. 321–339.</a:t>
            </a:r>
          </a:p>
          <a:p>
            <a:pPr marL="285750" indent="-285750">
              <a:spcBef>
                <a:spcPts val="600"/>
              </a:spcBef>
              <a:buSzPct val="100000"/>
              <a:buChar char="•"/>
              <a:defRPr sz="2500">
                <a:solidFill>
                  <a:srgbClr val="000000"/>
                </a:solidFill>
              </a:defRPr>
            </a:pPr>
            <a:r>
              <a:rPr lang="de-DE" dirty="0"/>
              <a:t>Engartner, T., Meßner, M. T. &amp; Schedelik, M. (2021): </a:t>
            </a:r>
            <a:r>
              <a:rPr lang="de-DE" i="1" dirty="0"/>
              <a:t>„Miteinander statt gegeneinander“. Planspiel zur Simulation von Betriebs- und Personalräten</a:t>
            </a:r>
            <a:r>
              <a:rPr lang="de-DE" dirty="0"/>
              <a:t>. Max </a:t>
            </a:r>
            <a:r>
              <a:rPr lang="de-DE" dirty="0" err="1"/>
              <a:t>Traeger</a:t>
            </a:r>
            <a:r>
              <a:rPr lang="de-DE" dirty="0"/>
              <a:t> Stiftung. Online verfügbar unter: </a:t>
            </a:r>
            <a:r>
              <a:rPr lang="de-DE" dirty="0">
                <a:solidFill>
                  <a:srgbClr val="000000"/>
                </a:solidFill>
              </a:rPr>
              <a:t>https://www.gew.de/index.php?eID=dumpFile&amp;t=f&amp;f=110169&amp;token=950ea0914e67e7180ffce93acaefa9d1c60959dd&amp;sdownload=&amp;n=Planspiel-Miteinander-statt-Gegeneinander-Foliensammlung-MTS.pdf</a:t>
            </a:r>
            <a:r>
              <a:rPr lang="de-DE" dirty="0"/>
              <a:t>, zuletzt geprüft am 04.11.2021.</a:t>
            </a:r>
            <a:endParaRPr dirty="0"/>
          </a:p>
          <a:p>
            <a:pPr marL="285750" indent="-285750">
              <a:spcBef>
                <a:spcPts val="600"/>
              </a:spcBef>
              <a:buSzPct val="100000"/>
              <a:buChar char="•"/>
              <a:defRPr sz="2500">
                <a:solidFill>
                  <a:srgbClr val="000000"/>
                </a:solidFill>
              </a:defRPr>
            </a:pPr>
            <a:r>
              <a:rPr lang="de-DE" dirty="0"/>
              <a:t>Engartner, T., Siewert, M. B., Meßner, M. T. &amp; Borchert, C. (2015): Politische Partizipation ‚spielend‘ fördern? Charakteristika von Planspielen als didaktisch-methodische Arrangements handlungsorientierten Lernens. - </a:t>
            </a:r>
            <a:r>
              <a:rPr lang="de-DE" i="1" dirty="0"/>
              <a:t>Zeitschrift für Politikwissenschaft </a:t>
            </a:r>
            <a:r>
              <a:rPr lang="de-DE" dirty="0"/>
              <a:t>25, 2, S. 187-215.</a:t>
            </a:r>
            <a:endParaRPr dirty="0"/>
          </a:p>
          <a:p>
            <a:pPr marL="285750" indent="-285750">
              <a:spcBef>
                <a:spcPts val="600"/>
              </a:spcBef>
              <a:buSzPct val="100000"/>
              <a:buChar char="•"/>
              <a:defRPr sz="2500">
                <a:solidFill>
                  <a:srgbClr val="000000"/>
                </a:solidFill>
              </a:defRPr>
            </a:pPr>
            <a:r>
              <a:rPr lang="de-DE" dirty="0" err="1"/>
              <a:t>Gasterstädt</a:t>
            </a:r>
            <a:r>
              <a:rPr lang="de-DE" dirty="0"/>
              <a:t>, J., Kistner, A. &amp; Adl-Amini, K. (2020): Die Feststellung sonderpädagogischen Förderbedarfs als institutionelle Diskriminierung? Eine Analyse der schulgesetzlichen Regelungen</a:t>
            </a:r>
            <a:r>
              <a:rPr lang="de-DE" i="1" dirty="0"/>
              <a:t>. - Zeitschrift für Inklusion</a:t>
            </a:r>
            <a:r>
              <a:rPr lang="de-DE" dirty="0"/>
              <a:t>. Online verfügbar unter: https://www.inklusion-online.net/index.php/inklusion-online/article/view/551, zuletzt geprüft am 01.02.2021.</a:t>
            </a:r>
            <a:endParaRPr dirty="0"/>
          </a:p>
          <a:p>
            <a:pPr marL="285750" indent="-285750">
              <a:spcBef>
                <a:spcPts val="600"/>
              </a:spcBef>
              <a:buSzPct val="100000"/>
              <a:buChar char="•"/>
              <a:defRPr sz="2500">
                <a:solidFill>
                  <a:srgbClr val="000000"/>
                </a:solidFill>
              </a:defRPr>
            </a:pPr>
            <a:r>
              <a:rPr lang="de-DE" i="1" dirty="0"/>
              <a:t>Hessisches Schulgesetz (</a:t>
            </a:r>
            <a:r>
              <a:rPr lang="de-DE" i="1" dirty="0" err="1"/>
              <a:t>HSchG</a:t>
            </a:r>
            <a:r>
              <a:rPr lang="de-DE" i="1" dirty="0"/>
              <a:t>) </a:t>
            </a:r>
            <a:r>
              <a:rPr lang="de-DE" dirty="0"/>
              <a:t>(o. J.): Online verfügbar unter: http://www.rv.hessenrecht.hessen.de/lexsoft/default/hessenrecht_rv.html#docid:169561,1,20150401, zuletzt geprüft am 01.02.2021.</a:t>
            </a:r>
          </a:p>
          <a:p>
            <a:pPr marL="285750" indent="-285750">
              <a:spcBef>
                <a:spcPts val="600"/>
              </a:spcBef>
              <a:buSzPct val="100000"/>
              <a:buChar char="•"/>
              <a:defRPr sz="2500">
                <a:solidFill>
                  <a:srgbClr val="000000"/>
                </a:solidFill>
              </a:defRPr>
            </a:pPr>
            <a:r>
              <a:rPr lang="de-DE" dirty="0"/>
              <a:t>Jehle, M., Meßner, M. T. &amp; Engartner T. (i. E.): </a:t>
            </a:r>
            <a:r>
              <a:rPr lang="de-DE" dirty="0" err="1"/>
              <a:t>Schüler:innenvorstellungen</a:t>
            </a:r>
            <a:r>
              <a:rPr lang="de-DE" dirty="0"/>
              <a:t> von demokratischen Entscheidungsprozessen und ihr performativer Ausdruck im Kontext von Planspielen. In (Tagungsband) Diversität und Demokratie. Gesellschaftliche Vielfalt und die Zukunft der sprachlichen und politischen Bildung. Interdisziplinäre Tagung, Universität Luxemburg Oktober 2021.</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1678832" y="2393504"/>
            <a:ext cx="18873788" cy="10745787"/>
          </a:xfrm>
        </p:spPr>
        <p:txBody>
          <a:bodyPr>
            <a:normAutofit lnSpcReduction="10000"/>
          </a:bodyPr>
          <a:lstStyle/>
          <a:p>
            <a:pPr marL="285750" indent="-285750">
              <a:spcBef>
                <a:spcPts val="600"/>
              </a:spcBef>
              <a:buSzPct val="100000"/>
              <a:buChar char="•"/>
              <a:defRPr sz="2500">
                <a:solidFill>
                  <a:srgbClr val="000000"/>
                </a:solidFill>
              </a:defRPr>
            </a:pPr>
            <a:r>
              <a:rPr lang="de-DE" dirty="0"/>
              <a:t>Kaup, N., Meßner, M. T., Schröder, L.-M., McLean, P., Jehle, M., Dorsch, C. &amp; Wolff, O. (2017): Was wird aus der alten Schule in Hausen? Ein Planspiel zur Förderung von Mündigkeit im fächerübergreifenden Unterricht. - </a:t>
            </a:r>
            <a:r>
              <a:rPr lang="de-DE" i="1" dirty="0"/>
              <a:t>GW-Unterricht</a:t>
            </a:r>
            <a:r>
              <a:rPr lang="de-DE" dirty="0"/>
              <a:t> 148, 4, S. 66-76.</a:t>
            </a:r>
          </a:p>
          <a:p>
            <a:pPr marL="285750" indent="-285750">
              <a:spcBef>
                <a:spcPts val="600"/>
              </a:spcBef>
              <a:buSzPct val="100000"/>
              <a:buChar char="•"/>
              <a:defRPr sz="2500">
                <a:solidFill>
                  <a:srgbClr val="000000"/>
                </a:solidFill>
              </a:defRPr>
            </a:pPr>
            <a:r>
              <a:rPr lang="de-DE" dirty="0"/>
              <a:t>Kriz, W. C. &amp; </a:t>
            </a:r>
            <a:r>
              <a:rPr lang="de-DE" dirty="0" err="1"/>
              <a:t>Nöbauer</a:t>
            </a:r>
            <a:r>
              <a:rPr lang="de-DE" dirty="0"/>
              <a:t>, B. (2015): </a:t>
            </a:r>
            <a:r>
              <a:rPr lang="de-DE" i="1" dirty="0"/>
              <a:t>Den Lernerfolg mit Debriefing von Planspielen sichern</a:t>
            </a:r>
            <a:r>
              <a:rPr lang="de-DE" dirty="0"/>
              <a:t>. Online verfügbar unter: http://www.bibb.de/dokumente/pdf/1_08a.pdf, zuletzt geprüft am 09.01.2021.</a:t>
            </a:r>
          </a:p>
          <a:p>
            <a:pPr marL="285750" indent="-285750">
              <a:spcBef>
                <a:spcPts val="600"/>
              </a:spcBef>
              <a:buSzPct val="100000"/>
              <a:buChar char="•"/>
              <a:defRPr sz="2500">
                <a:solidFill>
                  <a:srgbClr val="000000"/>
                </a:solidFill>
              </a:defRPr>
            </a:pPr>
            <a:r>
              <a:rPr lang="de-DE" dirty="0"/>
              <a:t>Kolb, D. A. (1984): </a:t>
            </a:r>
            <a:r>
              <a:rPr lang="en-US" sz="2500" i="1" dirty="0"/>
              <a:t>Experiential learning: Experience as the source of learning and development</a:t>
            </a:r>
            <a:r>
              <a:rPr lang="en-US" sz="2500" dirty="0"/>
              <a:t>. Englewood Cliffs: Prentice Hall.</a:t>
            </a:r>
            <a:endParaRPr lang="de-DE" dirty="0"/>
          </a:p>
          <a:p>
            <a:pPr marL="285750" indent="-285750">
              <a:spcBef>
                <a:spcPts val="600"/>
              </a:spcBef>
              <a:buSzPct val="100000"/>
              <a:buChar char="•"/>
              <a:defRPr sz="2500">
                <a:solidFill>
                  <a:srgbClr val="000000"/>
                </a:solidFill>
              </a:defRPr>
            </a:pPr>
            <a:r>
              <a:rPr lang="de-DE" dirty="0"/>
              <a:t>Meadows, D. L., </a:t>
            </a:r>
            <a:r>
              <a:rPr lang="de-DE" dirty="0" err="1"/>
              <a:t>Fiddamann</a:t>
            </a:r>
            <a:r>
              <a:rPr lang="de-DE" dirty="0"/>
              <a:t>, T. &amp; Shannon, D. (1993): </a:t>
            </a:r>
            <a:r>
              <a:rPr lang="de-DE" i="1" dirty="0" err="1"/>
              <a:t>Fish</a:t>
            </a:r>
            <a:r>
              <a:rPr lang="de-DE" i="1" dirty="0"/>
              <a:t> Banks, Ltd</a:t>
            </a:r>
            <a:r>
              <a:rPr lang="de-DE" dirty="0"/>
              <a:t>. Laboratory </a:t>
            </a:r>
            <a:r>
              <a:rPr lang="de-DE" dirty="0" err="1"/>
              <a:t>for</a:t>
            </a:r>
            <a:r>
              <a:rPr lang="de-DE" dirty="0"/>
              <a:t> Interactive Learning. Institute </a:t>
            </a:r>
            <a:r>
              <a:rPr lang="de-DE" dirty="0" err="1"/>
              <a:t>for</a:t>
            </a:r>
            <a:r>
              <a:rPr lang="de-DE" dirty="0"/>
              <a:t> Policy and </a:t>
            </a:r>
            <a:r>
              <a:rPr lang="de-DE" dirty="0" err="1"/>
              <a:t>Social</a:t>
            </a:r>
            <a:r>
              <a:rPr lang="de-DE" dirty="0"/>
              <a:t> Science Research. University </a:t>
            </a:r>
            <a:r>
              <a:rPr lang="de-DE" dirty="0" err="1"/>
              <a:t>of</a:t>
            </a:r>
            <a:r>
              <a:rPr lang="de-DE" dirty="0"/>
              <a:t> New </a:t>
            </a:r>
            <a:r>
              <a:rPr lang="de-DE" dirty="0" err="1"/>
              <a:t>Hempshire</a:t>
            </a:r>
            <a:r>
              <a:rPr lang="de-DE" dirty="0"/>
              <a:t>.</a:t>
            </a:r>
          </a:p>
          <a:p>
            <a:pPr marL="285750" indent="-285750">
              <a:spcBef>
                <a:spcPts val="600"/>
              </a:spcBef>
              <a:buSzPct val="100000"/>
              <a:buChar char="•"/>
              <a:defRPr sz="2500">
                <a:solidFill>
                  <a:srgbClr val="000000"/>
                </a:solidFill>
              </a:defRPr>
            </a:pPr>
            <a:r>
              <a:rPr lang="de-DE" dirty="0"/>
              <a:t>Meßner, M. T., Schedelik, M. &amp; </a:t>
            </a:r>
            <a:r>
              <a:rPr lang="de-DE" dirty="0" err="1"/>
              <a:t>Engartner</a:t>
            </a:r>
            <a:r>
              <a:rPr lang="de-DE" dirty="0"/>
              <a:t>, T. (2018): Zur Relevanz von Planspielen in der sozialwissenschaftlichen Hochschullehre. In M. T. Meßner, M. </a:t>
            </a:r>
            <a:r>
              <a:rPr lang="de-DE" dirty="0" err="1"/>
              <a:t>Schedelik</a:t>
            </a:r>
            <a:r>
              <a:rPr lang="de-DE" dirty="0"/>
              <a:t> &amp; T. Engartner (Hrsg.): </a:t>
            </a:r>
            <a:r>
              <a:rPr lang="de-DE" i="1" dirty="0"/>
              <a:t>Planspiele in der sozialwissenschaftlichen Lehre: Theorie und Praxis aus der Hochschule.</a:t>
            </a:r>
            <a:r>
              <a:rPr lang="de-DE" dirty="0"/>
              <a:t> Frankfurt a. M.: Wochenschau-Verlag, S. 11-26.</a:t>
            </a:r>
          </a:p>
          <a:p>
            <a:pPr marL="285750" indent="-285750">
              <a:spcBef>
                <a:spcPts val="600"/>
              </a:spcBef>
              <a:buSzPct val="100000"/>
              <a:buChar char="•"/>
              <a:defRPr sz="2500">
                <a:solidFill>
                  <a:srgbClr val="000000"/>
                </a:solidFill>
              </a:defRPr>
            </a:pPr>
            <a:r>
              <a:rPr lang="de-DE" dirty="0"/>
              <a:t>Meßner, M. T., Adl-Amini, K., Hardy, I. &amp; Engartner T. (2019): Planspiel Förderausschuss. Konzeption und Material zur analogen wie digitalen  Umsetzung in der inklusionsorientierten Lehrkräftebildung. - </a:t>
            </a:r>
            <a:r>
              <a:rPr lang="de-DE" i="1" dirty="0"/>
              <a:t>HLZ 4</a:t>
            </a:r>
            <a:r>
              <a:rPr lang="de-DE" dirty="0"/>
              <a:t>, Online verfügbar unter: https://www.herausforderung-lehrerinnenbildung.de/index.php/hlz/article/view/4281, zuletzt geprüft am 04.11.2021.</a:t>
            </a:r>
          </a:p>
          <a:p>
            <a:pPr marL="285750" indent="-285750">
              <a:spcBef>
                <a:spcPts val="600"/>
              </a:spcBef>
              <a:buSzPct val="100000"/>
              <a:buFontTx/>
              <a:buChar char="•"/>
              <a:defRPr sz="2500">
                <a:solidFill>
                  <a:srgbClr val="000000"/>
                </a:solidFill>
              </a:defRPr>
            </a:pPr>
            <a:r>
              <a:rPr lang="de-DE" dirty="0"/>
              <a:t>Norwich, B. (2008): Dilemmas </a:t>
            </a:r>
            <a:r>
              <a:rPr lang="de-DE" dirty="0" err="1"/>
              <a:t>of</a:t>
            </a:r>
            <a:r>
              <a:rPr lang="de-DE" dirty="0"/>
              <a:t> </a:t>
            </a:r>
            <a:r>
              <a:rPr lang="de-DE" dirty="0" err="1"/>
              <a:t>difference</a:t>
            </a:r>
            <a:r>
              <a:rPr lang="de-DE" dirty="0"/>
              <a:t>, </a:t>
            </a:r>
            <a:r>
              <a:rPr lang="de-DE" dirty="0" err="1"/>
              <a:t>inclusion</a:t>
            </a:r>
            <a:r>
              <a:rPr lang="de-DE" dirty="0"/>
              <a:t> and </a:t>
            </a:r>
            <a:r>
              <a:rPr lang="de-DE" dirty="0" err="1"/>
              <a:t>disability</a:t>
            </a:r>
            <a:r>
              <a:rPr lang="de-DE" dirty="0"/>
              <a:t>: international </a:t>
            </a:r>
            <a:r>
              <a:rPr lang="de-DE" dirty="0" err="1"/>
              <a:t>perspectives</a:t>
            </a:r>
            <a:r>
              <a:rPr lang="de-DE" dirty="0"/>
              <a:t> on </a:t>
            </a:r>
            <a:r>
              <a:rPr lang="de-DE" dirty="0" err="1"/>
              <a:t>placement</a:t>
            </a:r>
            <a:r>
              <a:rPr lang="de-DE" dirty="0"/>
              <a:t>. - </a:t>
            </a:r>
            <a:r>
              <a:rPr lang="de-DE" i="1" dirty="0"/>
              <a:t>European Journal </a:t>
            </a:r>
            <a:r>
              <a:rPr lang="de-DE" i="1" dirty="0" err="1"/>
              <a:t>of</a:t>
            </a:r>
            <a:r>
              <a:rPr lang="de-DE" i="1" dirty="0"/>
              <a:t> Special Needs Education 23</a:t>
            </a:r>
            <a:r>
              <a:rPr lang="de-DE" dirty="0"/>
              <a:t>, 4, S. 287–304.</a:t>
            </a:r>
          </a:p>
          <a:p>
            <a:pPr marL="285750" indent="-285750">
              <a:spcBef>
                <a:spcPts val="600"/>
              </a:spcBef>
              <a:buSzPct val="100000"/>
              <a:buFontTx/>
              <a:buChar char="•"/>
              <a:defRPr sz="2500">
                <a:solidFill>
                  <a:srgbClr val="000000"/>
                </a:solidFill>
              </a:defRPr>
            </a:pPr>
            <a:r>
              <a:rPr lang="de-DE" dirty="0"/>
              <a:t>Regionalverband </a:t>
            </a:r>
            <a:r>
              <a:rPr lang="de-DE" dirty="0" err="1"/>
              <a:t>FrankfurtRheinMain</a:t>
            </a:r>
            <a:r>
              <a:rPr lang="de-DE" dirty="0"/>
              <a:t> (2015): </a:t>
            </a:r>
            <a:r>
              <a:rPr lang="de-DE" i="1" dirty="0" err="1"/>
              <a:t>Wölfersheim</a:t>
            </a:r>
            <a:r>
              <a:rPr lang="de-DE" i="1" dirty="0"/>
              <a:t>. Strukturanalyse – Maßnahmen zur Wirtschaftsförderung.</a:t>
            </a:r>
          </a:p>
          <a:p>
            <a:pPr marL="285750" indent="-285750">
              <a:spcBef>
                <a:spcPts val="600"/>
              </a:spcBef>
              <a:buSzPct val="100000"/>
              <a:buFontTx/>
              <a:buChar char="•"/>
              <a:defRPr sz="2500">
                <a:solidFill>
                  <a:srgbClr val="000000"/>
                </a:solidFill>
              </a:defRPr>
            </a:pPr>
            <a:r>
              <a:rPr lang="de-DE" dirty="0"/>
              <a:t>Regionalversammlung Südhessen (2010): </a:t>
            </a:r>
            <a:r>
              <a:rPr lang="de-DE" i="1" dirty="0"/>
              <a:t>Regionalplan/Regionaler Flächennutzungsplan 2010</a:t>
            </a:r>
            <a:r>
              <a:rPr lang="de-DE" dirty="0"/>
              <a:t>.</a:t>
            </a:r>
          </a:p>
          <a:p>
            <a:pPr marL="285750" indent="-285750">
              <a:spcBef>
                <a:spcPts val="600"/>
              </a:spcBef>
              <a:buSzPct val="100000"/>
              <a:buChar char="•"/>
              <a:defRPr sz="2500">
                <a:solidFill>
                  <a:srgbClr val="000000"/>
                </a:solidFill>
              </a:defRPr>
            </a:pPr>
            <a:r>
              <a:rPr lang="de-DE" dirty="0"/>
              <a:t>Reinisch, H. (1980): </a:t>
            </a:r>
            <a:r>
              <a:rPr lang="de-DE" i="1" dirty="0"/>
              <a:t>Planspiel und wissenschaftspropädeutisches Lernen</a:t>
            </a:r>
            <a:r>
              <a:rPr lang="de-DE" dirty="0"/>
              <a:t>. Hamburg: Arbeitsgemeinschaft für Hochschuldidaktik.</a:t>
            </a:r>
          </a:p>
          <a:p>
            <a:pPr marL="285750" indent="-285750">
              <a:spcBef>
                <a:spcPts val="600"/>
              </a:spcBef>
              <a:buSzPct val="100000"/>
              <a:buChar char="•"/>
              <a:defRPr sz="2500">
                <a:solidFill>
                  <a:srgbClr val="000000"/>
                </a:solidFill>
              </a:defRPr>
            </a:pPr>
            <a:r>
              <a:rPr lang="de-DE" dirty="0"/>
              <a:t>Schedelik, M. (2018): Was wird in Planspielen gelernt? Eine Zusammenschau theoretischer und empirischer Erkenntnisse. In M. T. Meßner, M. </a:t>
            </a:r>
            <a:r>
              <a:rPr lang="de-DE" dirty="0" err="1"/>
              <a:t>Schedelik</a:t>
            </a:r>
            <a:r>
              <a:rPr lang="de-DE" dirty="0"/>
              <a:t> &amp; T. </a:t>
            </a:r>
            <a:r>
              <a:rPr lang="de-DE" dirty="0" err="1"/>
              <a:t>Engartner</a:t>
            </a:r>
            <a:r>
              <a:rPr lang="de-DE" dirty="0"/>
              <a:t> (Hrsg.): </a:t>
            </a:r>
            <a:r>
              <a:rPr lang="de-DE" i="1" dirty="0"/>
              <a:t>Handbuch Planspiele in der sozialwissenschaftlichen Lehre</a:t>
            </a:r>
            <a:r>
              <a:rPr lang="de-DE" dirty="0"/>
              <a:t>. Frankfurt a. M.: Wochenschau Verlag.</a:t>
            </a:r>
          </a:p>
          <a:p>
            <a:pPr marL="285750" indent="-285750">
              <a:spcBef>
                <a:spcPts val="600"/>
              </a:spcBef>
              <a:buSzPct val="100000"/>
              <a:buFontTx/>
              <a:buChar char="•"/>
              <a:defRPr sz="2500">
                <a:solidFill>
                  <a:srgbClr val="000000"/>
                </a:solidFill>
              </a:defRPr>
            </a:pPr>
            <a:r>
              <a:rPr lang="de-DE" dirty="0"/>
              <a:t>Schwägele, S. (2015): </a:t>
            </a:r>
            <a:r>
              <a:rPr lang="en-US" sz="2500" i="1" dirty="0" err="1"/>
              <a:t>Planspiel</a:t>
            </a:r>
            <a:r>
              <a:rPr lang="en-US" sz="2500" i="1" dirty="0"/>
              <a:t> – </a:t>
            </a:r>
            <a:r>
              <a:rPr lang="en-US" sz="2500" i="1" dirty="0" err="1"/>
              <a:t>Lernen</a:t>
            </a:r>
            <a:r>
              <a:rPr lang="en-US" sz="2500" i="1" dirty="0"/>
              <a:t> – </a:t>
            </a:r>
            <a:r>
              <a:rPr lang="en-US" sz="2500" i="1" dirty="0" err="1"/>
              <a:t>Lerntransfer</a:t>
            </a:r>
            <a:r>
              <a:rPr lang="en-US" sz="2500" i="1" dirty="0"/>
              <a:t>. Eine </a:t>
            </a:r>
            <a:r>
              <a:rPr lang="en-US" sz="2500" i="1" dirty="0" err="1"/>
              <a:t>subjektorientierte</a:t>
            </a:r>
            <a:r>
              <a:rPr lang="en-US" sz="2500" i="1" dirty="0"/>
              <a:t> </a:t>
            </a:r>
            <a:r>
              <a:rPr lang="en-US" sz="2500" i="1" dirty="0" err="1"/>
              <a:t>Analyse</a:t>
            </a:r>
            <a:r>
              <a:rPr lang="en-US" sz="2500" i="1" dirty="0"/>
              <a:t> von </a:t>
            </a:r>
            <a:r>
              <a:rPr lang="en-US" sz="2500" i="1" dirty="0" err="1"/>
              <a:t>Einflussfaktoren</a:t>
            </a:r>
            <a:r>
              <a:rPr lang="en-US" sz="2500" i="1" dirty="0"/>
              <a:t>.</a:t>
            </a:r>
            <a:r>
              <a:rPr lang="en-US" sz="2500" dirty="0"/>
              <a:t> (Dissertation, </a:t>
            </a:r>
            <a:r>
              <a:rPr lang="en-US" sz="2500" dirty="0" err="1"/>
              <a:t>Pädagogik</a:t>
            </a:r>
            <a:r>
              <a:rPr lang="en-US" sz="2500" dirty="0"/>
              <a:t>) Bamberg: Otto-Friedrich-Universität Bamberg</a:t>
            </a:r>
            <a:r>
              <a:rPr lang="en-US" sz="2500" dirty="0" smtClean="0"/>
              <a:t>.</a:t>
            </a:r>
          </a:p>
          <a:p>
            <a:pPr marL="285750" indent="-285750">
              <a:spcBef>
                <a:spcPts val="600"/>
              </a:spcBef>
              <a:buSzPct val="100000"/>
              <a:buFontTx/>
              <a:buChar char="•"/>
              <a:defRPr sz="2500">
                <a:solidFill>
                  <a:srgbClr val="000000"/>
                </a:solidFill>
              </a:defRPr>
            </a:pPr>
            <a:r>
              <a:rPr lang="en-US" sz="2500" dirty="0" smtClean="0"/>
              <a:t>Ulrich, M. (1998): </a:t>
            </a:r>
            <a:r>
              <a:rPr lang="en-US" sz="2500" dirty="0" err="1" smtClean="0"/>
              <a:t>Baregg</a:t>
            </a:r>
            <a:r>
              <a:rPr lang="en-US" sz="2500" dirty="0" smtClean="0"/>
              <a:t>-Tunnel-Spiel. Zürich: Ulrich Creative Simulations. </a:t>
            </a:r>
            <a:endParaRPr lang="de-DE" dirty="0"/>
          </a:p>
          <a:p>
            <a:pPr marL="285750" indent="-285750">
              <a:spcBef>
                <a:spcPts val="600"/>
              </a:spcBef>
              <a:buSzPct val="100000"/>
              <a:buChar char="•"/>
              <a:defRPr sz="2500">
                <a:solidFill>
                  <a:srgbClr val="000000"/>
                </a:solidFill>
              </a:defRPr>
            </a:pPr>
            <a:r>
              <a:rPr lang="de-DE" dirty="0"/>
              <a:t>UN-BRK (United </a:t>
            </a:r>
            <a:r>
              <a:rPr lang="de-DE" dirty="0" err="1"/>
              <a:t>Nations</a:t>
            </a:r>
            <a:r>
              <a:rPr lang="de-DE" dirty="0"/>
              <a:t> – Behindertenrechtskonvention) (2009): </a:t>
            </a:r>
            <a:r>
              <a:rPr lang="de-DE" i="1" dirty="0"/>
              <a:t>Übereinkommen der Vereinten Nationen über die Rechte von Menschen mit Behinderungen</a:t>
            </a:r>
            <a:r>
              <a:rPr lang="de-DE" dirty="0"/>
              <a:t>. Verfügbar unter: https://www.behindertenbeauftragte.de/SharedDocs/Publikationen/UN_Konvention_deutsch.pdf?__blob=publicationFile&amp;v=2, zuletzt geprüft am 01.02.2021.</a:t>
            </a:r>
          </a:p>
          <a:p>
            <a:endParaRPr lang="de-DE" dirty="0"/>
          </a:p>
        </p:txBody>
      </p:sp>
      <p:sp>
        <p:nvSpPr>
          <p:cNvPr id="3" name="Titel 2"/>
          <p:cNvSpPr>
            <a:spLocks noGrp="1"/>
          </p:cNvSpPr>
          <p:nvPr>
            <p:ph type="title"/>
          </p:nvPr>
        </p:nvSpPr>
        <p:spPr/>
        <p:txBody>
          <a:bodyPr/>
          <a:lstStyle/>
          <a:p>
            <a:pPr algn="l"/>
            <a:r>
              <a:rPr lang="de-DE" dirty="0"/>
              <a:t>Literatur </a:t>
            </a:r>
          </a:p>
        </p:txBody>
      </p:sp>
      <p:sp>
        <p:nvSpPr>
          <p:cNvPr id="4" name="Foliennummernplatzhalter 3"/>
          <p:cNvSpPr>
            <a:spLocks noGrp="1"/>
          </p:cNvSpPr>
          <p:nvPr>
            <p:ph type="sldNum" sz="quarter" idx="2"/>
          </p:nvPr>
        </p:nvSpPr>
        <p:spPr/>
        <p:txBody>
          <a:bodyPr/>
          <a:lstStyle/>
          <a:p>
            <a:pPr>
              <a:defRPr/>
            </a:pPr>
            <a:fld id="{86CB4B4D-7CA3-9044-876B-883B54F8677D}" type="slidenum">
              <a:rPr lang="de-DE" smtClean="0"/>
              <a:t>32</a:t>
            </a:fld>
            <a:endParaRPr lang="de-DE"/>
          </a:p>
        </p:txBody>
      </p:sp>
    </p:spTree>
    <p:extLst>
      <p:ext uri="{BB962C8B-B14F-4D97-AF65-F5344CB8AC3E}">
        <p14:creationId xmlns:p14="http://schemas.microsoft.com/office/powerpoint/2010/main" val="394766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1894856" y="2970213"/>
            <a:ext cx="10009112" cy="9848851"/>
          </a:xfrm>
        </p:spPr>
        <p:txBody>
          <a:bodyPr/>
          <a:lstStyle/>
          <a:p>
            <a:endParaRPr lang="de-DE" dirty="0"/>
          </a:p>
          <a:p>
            <a:r>
              <a:rPr lang="de-DE" b="1" dirty="0"/>
              <a:t>1. Sitzung: Einführung </a:t>
            </a:r>
            <a:r>
              <a:rPr lang="de-DE" dirty="0"/>
              <a:t/>
            </a:r>
            <a:br>
              <a:rPr lang="de-DE" dirty="0"/>
            </a:br>
            <a:r>
              <a:rPr lang="de-DE" dirty="0"/>
              <a:t>(16.11.2021, 14-17 Uhr) </a:t>
            </a:r>
          </a:p>
          <a:p>
            <a:pPr marL="742950" indent="-742950">
              <a:buFontTx/>
              <a:buAutoNum type="arabicPeriod"/>
            </a:pPr>
            <a:endParaRPr lang="de-DE" dirty="0"/>
          </a:p>
          <a:p>
            <a:r>
              <a:rPr lang="de-DE" i="1" dirty="0"/>
              <a:t>Videos sichten </a:t>
            </a:r>
            <a:r>
              <a:rPr lang="de-DE" i="1" dirty="0">
                <a:sym typeface="Wingdings" panose="05000000000000000000" pitchFamily="2" charset="2"/>
              </a:rPr>
              <a:t>(</a:t>
            </a:r>
            <a:r>
              <a:rPr lang="de-DE" i="1" dirty="0" err="1">
                <a:sym typeface="Wingdings" panose="05000000000000000000" pitchFamily="2" charset="2"/>
              </a:rPr>
              <a:t>Vigor</a:t>
            </a:r>
            <a:r>
              <a:rPr lang="de-DE" i="1" dirty="0">
                <a:sym typeface="Wingdings" panose="05000000000000000000" pitchFamily="2" charset="2"/>
              </a:rPr>
              <a:t>), Rollenkarten </a:t>
            </a:r>
          </a:p>
          <a:p>
            <a:pPr marL="742950" indent="-742950">
              <a:buFontTx/>
              <a:buAutoNum type="arabicPeriod"/>
            </a:pPr>
            <a:endParaRPr lang="de-DE" dirty="0">
              <a:sym typeface="Wingdings" panose="05000000000000000000" pitchFamily="2" charset="2"/>
            </a:endParaRPr>
          </a:p>
          <a:p>
            <a:r>
              <a:rPr lang="de-DE" b="1" dirty="0">
                <a:sym typeface="Wingdings" panose="05000000000000000000" pitchFamily="2" charset="2"/>
              </a:rPr>
              <a:t>2. Sitzung: Vertiefung &amp; Anspielen </a:t>
            </a:r>
            <a:br>
              <a:rPr lang="de-DE" b="1" dirty="0">
                <a:sym typeface="Wingdings" panose="05000000000000000000" pitchFamily="2" charset="2"/>
              </a:rPr>
            </a:br>
            <a:r>
              <a:rPr lang="de-DE" dirty="0">
                <a:sym typeface="Wingdings" panose="05000000000000000000" pitchFamily="2" charset="2"/>
              </a:rPr>
              <a:t>(23.11.2021, 14-17 Uhr)</a:t>
            </a:r>
          </a:p>
          <a:p>
            <a:endParaRPr lang="de-DE" dirty="0">
              <a:sym typeface="Wingdings" panose="05000000000000000000" pitchFamily="2" charset="2"/>
            </a:endParaRPr>
          </a:p>
          <a:p>
            <a:r>
              <a:rPr lang="de-DE" i="1" dirty="0"/>
              <a:t>Videos sichten (</a:t>
            </a:r>
            <a:r>
              <a:rPr lang="de-DE" i="1" dirty="0" err="1">
                <a:sym typeface="Wingdings" panose="05000000000000000000" pitchFamily="2" charset="2"/>
              </a:rPr>
              <a:t>Vigor</a:t>
            </a:r>
            <a:r>
              <a:rPr lang="de-DE" i="1" dirty="0">
                <a:sym typeface="Wingdings" panose="05000000000000000000" pitchFamily="2" charset="2"/>
              </a:rPr>
              <a:t>)</a:t>
            </a:r>
          </a:p>
          <a:p>
            <a:endParaRPr lang="de-DE" dirty="0">
              <a:sym typeface="Wingdings" panose="05000000000000000000" pitchFamily="2" charset="2"/>
            </a:endParaRPr>
          </a:p>
          <a:p>
            <a:r>
              <a:rPr lang="de-DE" b="1" dirty="0">
                <a:sym typeface="Wingdings" panose="05000000000000000000" pitchFamily="2" charset="2"/>
              </a:rPr>
              <a:t>3. Sitzung: Reflexion und Herausforderungen </a:t>
            </a:r>
            <a:r>
              <a:rPr lang="de-DE" dirty="0">
                <a:sym typeface="Wingdings" panose="05000000000000000000" pitchFamily="2" charset="2"/>
              </a:rPr>
              <a:t>(30.11.2021, 14-17 Uhr)</a:t>
            </a:r>
            <a:endParaRPr lang="de-DE" dirty="0"/>
          </a:p>
          <a:p>
            <a:endParaRPr lang="de-DE" dirty="0"/>
          </a:p>
        </p:txBody>
      </p:sp>
      <p:sp>
        <p:nvSpPr>
          <p:cNvPr id="3" name="Titel 2"/>
          <p:cNvSpPr>
            <a:spLocks noGrp="1"/>
          </p:cNvSpPr>
          <p:nvPr>
            <p:ph type="title"/>
          </p:nvPr>
        </p:nvSpPr>
        <p:spPr/>
        <p:txBody>
          <a:bodyPr/>
          <a:lstStyle/>
          <a:p>
            <a:pPr algn="l"/>
            <a:r>
              <a:rPr lang="de-DE" dirty="0"/>
              <a:t>Fortbildungsablauf &amp; Netiquette</a:t>
            </a:r>
          </a:p>
        </p:txBody>
      </p:sp>
      <p:sp>
        <p:nvSpPr>
          <p:cNvPr id="4" name="Textfeld 3"/>
          <p:cNvSpPr txBox="1"/>
          <p:nvPr/>
        </p:nvSpPr>
        <p:spPr bwMode="auto">
          <a:xfrm>
            <a:off x="11687944" y="3617640"/>
            <a:ext cx="15193688" cy="415498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4400" b="1" i="0" u="none" strike="noStrike" kern="0" cap="none" spc="0" normalizeH="0" baseline="0" noProof="0" dirty="0">
                <a:ln>
                  <a:noFill/>
                </a:ln>
                <a:solidFill>
                  <a:srgbClr val="000000"/>
                </a:solidFill>
                <a:effectLst/>
                <a:uLnTx/>
                <a:uFillTx/>
                <a:latin typeface="Arial Narrow"/>
              </a:rPr>
              <a:t>Ablauf 1. Sitzung</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4400" b="1" i="0" u="none" strike="noStrike" kern="0" cap="none" spc="0" normalizeH="0" baseline="0" noProof="0" dirty="0">
              <a:ln>
                <a:noFill/>
              </a:ln>
              <a:solidFill>
                <a:srgbClr val="000000"/>
              </a:solidFill>
              <a:effectLst/>
              <a:uLnTx/>
              <a:uFillTx/>
              <a:latin typeface="Arial Narrow"/>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4400" b="0" i="0" u="none" strike="noStrike" kern="0" cap="none" spc="0" normalizeH="0" baseline="0" noProof="0" dirty="0">
                <a:ln>
                  <a:noFill/>
                </a:ln>
                <a:solidFill>
                  <a:srgbClr val="000000"/>
                </a:solidFill>
                <a:effectLst/>
                <a:uLnTx/>
                <a:uFillTx/>
                <a:latin typeface="Arial Narrow"/>
              </a:rPr>
              <a:t>14:00-15:15 Uhr: Kennenlernen und inhaltlicher Einstieg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4400" b="0" i="0" u="none" strike="noStrike" kern="0" cap="none" spc="0" normalizeH="0" baseline="0" noProof="0" dirty="0">
                <a:ln>
                  <a:noFill/>
                </a:ln>
                <a:solidFill>
                  <a:srgbClr val="000000"/>
                </a:solidFill>
                <a:effectLst/>
                <a:uLnTx/>
                <a:uFillTx/>
                <a:latin typeface="Arial Narrow"/>
              </a:rPr>
              <a:t>15:15-15:35 Uhr: Pause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4400" b="0" i="0" u="none" strike="noStrike" kern="0" cap="none" spc="0" normalizeH="0" baseline="0" noProof="0" dirty="0">
                <a:ln>
                  <a:noFill/>
                </a:ln>
                <a:solidFill>
                  <a:srgbClr val="000000"/>
                </a:solidFill>
                <a:effectLst/>
                <a:uLnTx/>
                <a:uFillTx/>
                <a:latin typeface="Arial Narrow"/>
              </a:rPr>
              <a:t>15:35-17:00 Uhr: Vorstellung Planspiel Hausen und 				                       				fachdidaktische Perspektiven</a:t>
            </a:r>
            <a:endParaRPr kumimoji="0" lang="de-DE" sz="6600" b="1" i="0" u="none" strike="noStrike" kern="0" cap="none" spc="0" normalizeH="0" baseline="0" noProof="0" dirty="0">
              <a:ln>
                <a:noFill/>
              </a:ln>
              <a:solidFill>
                <a:srgbClr val="000000"/>
              </a:solidFill>
              <a:effectLst/>
              <a:uLnTx/>
              <a:uFillTx/>
              <a:latin typeface="Arial Narrow"/>
            </a:endParaRPr>
          </a:p>
        </p:txBody>
      </p:sp>
      <p:sp>
        <p:nvSpPr>
          <p:cNvPr id="5" name="Foliennummernplatzhalter 4"/>
          <p:cNvSpPr>
            <a:spLocks noGrp="1"/>
          </p:cNvSpPr>
          <p:nvPr>
            <p:ph type="sldNum" sz="quarter" idx="2"/>
          </p:nvPr>
        </p:nvSpPr>
        <p:spPr/>
        <p:txBody>
          <a:bodyPr/>
          <a:lstStyle/>
          <a:p>
            <a:pPr>
              <a:defRPr/>
            </a:pPr>
            <a:fld id="{86CB4B4D-7CA3-9044-876B-883B54F8677D}" type="slidenum">
              <a:rPr lang="de-DE" smtClean="0"/>
              <a:t>4</a:t>
            </a:fld>
            <a:endParaRPr lang="de-DE"/>
          </a:p>
        </p:txBody>
      </p:sp>
    </p:spTree>
    <p:extLst>
      <p:ext uri="{BB962C8B-B14F-4D97-AF65-F5344CB8AC3E}">
        <p14:creationId xmlns:p14="http://schemas.microsoft.com/office/powerpoint/2010/main" val="141299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pPr algn="l"/>
            <a:r>
              <a:rPr lang="de-DE" dirty="0"/>
              <a:t>Hintergrund</a:t>
            </a:r>
          </a:p>
        </p:txBody>
      </p:sp>
      <p:sp>
        <p:nvSpPr>
          <p:cNvPr id="5" name="Foliennummernplatzhalter 4"/>
          <p:cNvSpPr>
            <a:spLocks noGrp="1"/>
          </p:cNvSpPr>
          <p:nvPr>
            <p:ph type="sldNum" sz="quarter" idx="2"/>
          </p:nvPr>
        </p:nvSpPr>
        <p:spPr/>
        <p:txBody>
          <a:bodyPr/>
          <a:lstStyle/>
          <a:p>
            <a:pPr>
              <a:defRPr/>
            </a:pPr>
            <a:fld id="{86CB4B4D-7CA3-9044-876B-883B54F8677D}" type="slidenum">
              <a:rPr lang="de-DE" smtClean="0"/>
              <a:t>5</a:t>
            </a:fld>
            <a:endParaRPr lang="de-DE"/>
          </a:p>
        </p:txBody>
      </p:sp>
    </p:spTree>
    <p:extLst>
      <p:ext uri="{BB962C8B-B14F-4D97-AF65-F5344CB8AC3E}">
        <p14:creationId xmlns:p14="http://schemas.microsoft.com/office/powerpoint/2010/main" val="218391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47"/>
          <p:cNvSpPr>
            <a:spLocks noGrp="1"/>
          </p:cNvSpPr>
          <p:nvPr>
            <p:ph type="title"/>
          </p:nvPr>
        </p:nvSpPr>
        <p:spPr bwMode="auto">
          <a:xfrm>
            <a:off x="3907234" y="260524"/>
            <a:ext cx="16569532" cy="1620591"/>
          </a:xfrm>
          <a:prstGeom prst="rect">
            <a:avLst/>
          </a:prstGeom>
        </p:spPr>
        <p:txBody>
          <a:bodyPr/>
          <a:lstStyle>
            <a:lvl1pPr algn="l"/>
          </a:lstStyle>
          <a:p>
            <a:pPr>
              <a:defRPr/>
            </a:pPr>
            <a:r>
              <a:rPr lang="de-DE"/>
              <a:t>Zur Methode „Planspiel“</a:t>
            </a:r>
            <a:endParaRPr/>
          </a:p>
        </p:txBody>
      </p:sp>
      <p:sp>
        <p:nvSpPr>
          <p:cNvPr id="5" name="Shape 148"/>
          <p:cNvSpPr>
            <a:spLocks noGrp="1"/>
          </p:cNvSpPr>
          <p:nvPr>
            <p:ph type="sldNum" sz="quarter" idx="2"/>
          </p:nvPr>
        </p:nvSpPr>
        <p:spPr bwMode="auto">
          <a:xfrm>
            <a:off x="23803605" y="13319999"/>
            <a:ext cx="208395" cy="358141"/>
          </a:xfrm>
          <a:prstGeom prst="rect">
            <a:avLst/>
          </a:prstGeom>
        </p:spPr>
        <p:txBody>
          <a:bodyPr/>
          <a:lstStyle/>
          <a:p>
            <a:pPr>
              <a:defRPr/>
            </a:pPr>
            <a:fld id="{86CB4B4D-7CA3-9044-876B-883B54F8677D}" type="slidenum">
              <a:rPr/>
              <a:t>6</a:t>
            </a:fld>
            <a:endParaRPr dirty="0"/>
          </a:p>
        </p:txBody>
      </p:sp>
      <p:sp>
        <p:nvSpPr>
          <p:cNvPr id="6" name="Shape 149"/>
          <p:cNvSpPr/>
          <p:nvPr/>
        </p:nvSpPr>
        <p:spPr bwMode="auto">
          <a:xfrm>
            <a:off x="1869440" y="3343957"/>
            <a:ext cx="18958560" cy="9164047"/>
          </a:xfrm>
          <a:prstGeom prst="rect">
            <a:avLst/>
          </a:prstGeom>
          <a:ln w="12700">
            <a:miter lim="400000"/>
          </a:ln>
        </p:spPr>
        <p:txBody>
          <a:bodyPr wrap="square" lIns="45719" rIns="45719">
            <a:spAutoFit/>
          </a:bodyPr>
          <a:lstStyle/>
          <a:p>
            <a:pPr marL="571500" indent="-571500">
              <a:spcBef>
                <a:spcPts val="300"/>
              </a:spcBef>
              <a:buSzPct val="100000"/>
              <a:buChar char="•"/>
              <a:defRPr sz="4400">
                <a:solidFill>
                  <a:srgbClr val="000000"/>
                </a:solidFill>
              </a:defRPr>
            </a:pPr>
            <a:r>
              <a:rPr lang="de-DE" sz="4400" b="1" dirty="0"/>
              <a:t>Definition</a:t>
            </a:r>
            <a:r>
              <a:rPr lang="de-DE" sz="4400" dirty="0"/>
              <a:t>: </a:t>
            </a:r>
            <a:r>
              <a:rPr sz="4400" dirty="0"/>
              <a:t>„</a:t>
            </a:r>
            <a:r>
              <a:rPr sz="4400" dirty="0" err="1"/>
              <a:t>Rekonstruktionen</a:t>
            </a:r>
            <a:r>
              <a:rPr sz="4400" dirty="0"/>
              <a:t> von </a:t>
            </a:r>
            <a:r>
              <a:rPr sz="4400" dirty="0" err="1"/>
              <a:t>Realsituationen</a:t>
            </a:r>
            <a:r>
              <a:rPr sz="4400" dirty="0"/>
              <a:t> </a:t>
            </a:r>
            <a:r>
              <a:rPr sz="4400" dirty="0" err="1"/>
              <a:t>oder</a:t>
            </a:r>
            <a:r>
              <a:rPr sz="4400" dirty="0"/>
              <a:t> </a:t>
            </a:r>
            <a:r>
              <a:rPr sz="4400" dirty="0" err="1"/>
              <a:t>Antizipationen</a:t>
            </a:r>
            <a:r>
              <a:rPr sz="4400" dirty="0"/>
              <a:t> </a:t>
            </a:r>
            <a:r>
              <a:rPr sz="4400" dirty="0" err="1"/>
              <a:t>künftig</a:t>
            </a:r>
            <a:r>
              <a:rPr sz="4400" dirty="0"/>
              <a:t> </a:t>
            </a:r>
            <a:r>
              <a:rPr sz="4400" dirty="0" err="1"/>
              <a:t>möglicher</a:t>
            </a:r>
            <a:r>
              <a:rPr sz="4400" dirty="0"/>
              <a:t> </a:t>
            </a:r>
            <a:r>
              <a:rPr sz="4400" dirty="0" err="1"/>
              <a:t>Realsituationen</a:t>
            </a:r>
            <a:r>
              <a:rPr sz="4400" dirty="0"/>
              <a:t>, in </a:t>
            </a:r>
            <a:r>
              <a:rPr sz="4400" dirty="0" err="1"/>
              <a:t>denen</a:t>
            </a:r>
            <a:r>
              <a:rPr sz="4400" dirty="0"/>
              <a:t> </a:t>
            </a:r>
            <a:r>
              <a:rPr sz="4400" dirty="0" err="1"/>
              <a:t>verschiedene</a:t>
            </a:r>
            <a:r>
              <a:rPr sz="4400" dirty="0"/>
              <a:t> Gruppen </a:t>
            </a:r>
            <a:r>
              <a:rPr sz="4400" dirty="0" err="1"/>
              <a:t>bei</a:t>
            </a:r>
            <a:r>
              <a:rPr sz="4400" dirty="0"/>
              <a:t> </a:t>
            </a:r>
            <a:r>
              <a:rPr sz="4400" dirty="0" err="1"/>
              <a:t>einem</a:t>
            </a:r>
            <a:r>
              <a:rPr sz="4400" dirty="0"/>
              <a:t> </a:t>
            </a:r>
            <a:r>
              <a:rPr sz="4400" dirty="0" err="1"/>
              <a:t>zu</a:t>
            </a:r>
            <a:r>
              <a:rPr sz="4400" dirty="0"/>
              <a:t> </a:t>
            </a:r>
            <a:r>
              <a:rPr sz="4400" dirty="0" err="1"/>
              <a:t>lösenden</a:t>
            </a:r>
            <a:r>
              <a:rPr sz="4400" dirty="0"/>
              <a:t> </a:t>
            </a:r>
            <a:r>
              <a:rPr sz="4400" dirty="0" err="1"/>
              <a:t>Konflikt</a:t>
            </a:r>
            <a:r>
              <a:rPr sz="4400" dirty="0"/>
              <a:t> </a:t>
            </a:r>
            <a:r>
              <a:rPr sz="4400" dirty="0" err="1"/>
              <a:t>ihre</a:t>
            </a:r>
            <a:r>
              <a:rPr sz="4400" dirty="0"/>
              <a:t> </a:t>
            </a:r>
            <a:r>
              <a:rPr sz="4400" dirty="0" err="1"/>
              <a:t>Interessen</a:t>
            </a:r>
            <a:r>
              <a:rPr sz="4400" dirty="0"/>
              <a:t> </a:t>
            </a:r>
            <a:r>
              <a:rPr sz="4400" dirty="0" err="1"/>
              <a:t>durchsetzen</a:t>
            </a:r>
            <a:r>
              <a:rPr sz="4400" dirty="0"/>
              <a:t> </a:t>
            </a:r>
            <a:r>
              <a:rPr sz="4400" dirty="0" err="1"/>
              <a:t>wollen</a:t>
            </a:r>
            <a:r>
              <a:rPr sz="4400" dirty="0"/>
              <a:t>“ (Reinisch, 1980</a:t>
            </a:r>
            <a:r>
              <a:rPr lang="de-DE" sz="4400" dirty="0"/>
              <a:t>:</a:t>
            </a:r>
            <a:r>
              <a:rPr sz="4400" dirty="0"/>
              <a:t> 13)</a:t>
            </a:r>
            <a:r>
              <a:rPr lang="de-DE" sz="4400" dirty="0"/>
              <a:t>.</a:t>
            </a:r>
            <a:endParaRPr sz="4400" dirty="0"/>
          </a:p>
          <a:p>
            <a:pPr marL="571500" indent="-571500">
              <a:spcBef>
                <a:spcPts val="300"/>
              </a:spcBef>
              <a:buSzPct val="100000"/>
              <a:buChar char="•"/>
              <a:defRPr sz="2000">
                <a:solidFill>
                  <a:srgbClr val="000000"/>
                </a:solidFill>
              </a:defRPr>
            </a:pPr>
            <a:endParaRPr sz="4400" dirty="0"/>
          </a:p>
          <a:p>
            <a:pPr marL="571500" indent="-571500">
              <a:spcBef>
                <a:spcPts val="300"/>
              </a:spcBef>
              <a:buSzPct val="100000"/>
              <a:buChar char="•"/>
              <a:defRPr sz="4400">
                <a:solidFill>
                  <a:srgbClr val="000000"/>
                </a:solidFill>
              </a:defRPr>
            </a:pPr>
            <a:r>
              <a:rPr sz="4400" b="1" dirty="0" err="1"/>
              <a:t>Drei</a:t>
            </a:r>
            <a:r>
              <a:rPr sz="4400" b="1" dirty="0"/>
              <a:t> </a:t>
            </a:r>
            <a:r>
              <a:rPr sz="4400" b="1" dirty="0" err="1"/>
              <a:t>Phasen</a:t>
            </a:r>
            <a:r>
              <a:rPr sz="4400" dirty="0"/>
              <a:t>: (1) Briefing, (2) </a:t>
            </a:r>
            <a:r>
              <a:rPr sz="4400" dirty="0" err="1"/>
              <a:t>Spielphase</a:t>
            </a:r>
            <a:r>
              <a:rPr sz="4400" dirty="0"/>
              <a:t>, (3) Debriefing (</a:t>
            </a:r>
            <a:r>
              <a:rPr sz="4400" dirty="0" err="1"/>
              <a:t>Capaul</a:t>
            </a:r>
            <a:r>
              <a:rPr sz="4400" dirty="0"/>
              <a:t> &amp; Ulrich, 2003). </a:t>
            </a:r>
            <a:endParaRPr dirty="0"/>
          </a:p>
          <a:p>
            <a:pPr marL="571500" indent="-571500">
              <a:spcBef>
                <a:spcPts val="300"/>
              </a:spcBef>
              <a:defRPr sz="2000">
                <a:solidFill>
                  <a:srgbClr val="000000"/>
                </a:solidFill>
              </a:defRPr>
            </a:pPr>
            <a:endParaRPr sz="4400" dirty="0"/>
          </a:p>
          <a:p>
            <a:pPr marL="571500" indent="-571500">
              <a:spcBef>
                <a:spcPts val="300"/>
              </a:spcBef>
              <a:buSzPct val="100000"/>
              <a:buChar char="•"/>
              <a:defRPr sz="4400">
                <a:solidFill>
                  <a:srgbClr val="000000"/>
                </a:solidFill>
              </a:defRPr>
            </a:pPr>
            <a:r>
              <a:rPr sz="4400" b="1" dirty="0" err="1"/>
              <a:t>Merkmale</a:t>
            </a:r>
            <a:r>
              <a:rPr sz="4400" dirty="0"/>
              <a:t>: </a:t>
            </a:r>
            <a:r>
              <a:rPr sz="4400" dirty="0" err="1"/>
              <a:t>modelliertes</a:t>
            </a:r>
            <a:r>
              <a:rPr sz="4400" dirty="0"/>
              <a:t> </a:t>
            </a:r>
            <a:r>
              <a:rPr sz="4400" dirty="0" err="1"/>
              <a:t>Umfeld</a:t>
            </a:r>
            <a:r>
              <a:rPr sz="4400" dirty="0"/>
              <a:t>, </a:t>
            </a:r>
            <a:r>
              <a:rPr sz="4400" dirty="0" err="1"/>
              <a:t>transpersonale</a:t>
            </a:r>
            <a:r>
              <a:rPr sz="4400" dirty="0"/>
              <a:t> </a:t>
            </a:r>
            <a:r>
              <a:rPr sz="4400" dirty="0" err="1"/>
              <a:t>Rollen</a:t>
            </a:r>
            <a:r>
              <a:rPr sz="4400" dirty="0"/>
              <a:t>, </a:t>
            </a:r>
            <a:r>
              <a:rPr sz="4400" dirty="0" err="1"/>
              <a:t>offener</a:t>
            </a:r>
            <a:r>
              <a:rPr sz="4400" dirty="0"/>
              <a:t> </a:t>
            </a:r>
            <a:r>
              <a:rPr sz="4400" dirty="0" err="1"/>
              <a:t>Spielverlauf</a:t>
            </a:r>
            <a:r>
              <a:rPr sz="4400" dirty="0"/>
              <a:t>, </a:t>
            </a:r>
            <a:r>
              <a:rPr sz="4400" dirty="0" err="1"/>
              <a:t>Entscheidungsdruck</a:t>
            </a:r>
            <a:r>
              <a:rPr lang="de-DE" sz="4400" dirty="0"/>
              <a:t> (Meßner et al. 2018)</a:t>
            </a:r>
            <a:endParaRPr sz="4400" dirty="0"/>
          </a:p>
          <a:p>
            <a:pPr marL="571500" indent="-571500">
              <a:spcBef>
                <a:spcPts val="300"/>
              </a:spcBef>
              <a:buSzPct val="100000"/>
              <a:buChar char="•"/>
              <a:defRPr sz="4400">
                <a:solidFill>
                  <a:srgbClr val="000000"/>
                </a:solidFill>
              </a:defRPr>
            </a:pPr>
            <a:endParaRPr sz="4400" dirty="0"/>
          </a:p>
          <a:p>
            <a:pPr marL="571500" indent="-571500">
              <a:spcBef>
                <a:spcPts val="300"/>
              </a:spcBef>
              <a:buSzPct val="100000"/>
              <a:buChar char="•"/>
              <a:defRPr sz="4400">
                <a:solidFill>
                  <a:srgbClr val="000000"/>
                </a:solidFill>
              </a:defRPr>
            </a:pPr>
            <a:r>
              <a:rPr sz="4400" b="1" dirty="0" err="1"/>
              <a:t>Potenziale</a:t>
            </a:r>
            <a:r>
              <a:rPr sz="4400" dirty="0"/>
              <a:t>: </a:t>
            </a:r>
            <a:r>
              <a:rPr sz="4400" dirty="0" err="1"/>
              <a:t>multidimensionales</a:t>
            </a:r>
            <a:r>
              <a:rPr sz="4400" dirty="0"/>
              <a:t> Lehr-</a:t>
            </a:r>
            <a:r>
              <a:rPr sz="4400" dirty="0" err="1"/>
              <a:t>Lern</a:t>
            </a:r>
            <a:r>
              <a:rPr sz="4400" dirty="0"/>
              <a:t>-Format, </a:t>
            </a:r>
            <a:r>
              <a:rPr sz="4400" dirty="0" err="1"/>
              <a:t>realitätsnahe</a:t>
            </a:r>
            <a:r>
              <a:rPr sz="4400" dirty="0"/>
              <a:t> </a:t>
            </a:r>
            <a:r>
              <a:rPr sz="4400" dirty="0" err="1"/>
              <a:t>Probehandlungen</a:t>
            </a:r>
            <a:r>
              <a:rPr sz="4400" dirty="0"/>
              <a:t>; </a:t>
            </a:r>
            <a:r>
              <a:rPr sz="4400" dirty="0" err="1"/>
              <a:t>Perspektivwechsel</a:t>
            </a:r>
            <a:r>
              <a:rPr sz="4400" dirty="0"/>
              <a:t>; </a:t>
            </a:r>
            <a:r>
              <a:rPr sz="4400" dirty="0" err="1"/>
              <a:t>Adressaten</a:t>
            </a:r>
            <a:r>
              <a:rPr sz="4400" dirty="0"/>
              <a:t>- und </a:t>
            </a:r>
            <a:r>
              <a:rPr sz="4400" dirty="0" err="1"/>
              <a:t>Problemorientierung</a:t>
            </a:r>
            <a:r>
              <a:rPr sz="4400" dirty="0"/>
              <a:t>; </a:t>
            </a:r>
            <a:r>
              <a:rPr sz="4400" dirty="0" err="1"/>
              <a:t>nachhaltiges</a:t>
            </a:r>
            <a:r>
              <a:rPr sz="4400" dirty="0"/>
              <a:t> </a:t>
            </a:r>
            <a:r>
              <a:rPr sz="4400" dirty="0" err="1"/>
              <a:t>Lernen</a:t>
            </a:r>
            <a:r>
              <a:rPr lang="de-DE" sz="4400" dirty="0"/>
              <a:t> (Engartner et al. 2015)</a:t>
            </a:r>
            <a:endParaRPr sz="4400" dirty="0"/>
          </a:p>
          <a:p>
            <a:pPr marL="571500" indent="-571500">
              <a:spcBef>
                <a:spcPts val="300"/>
              </a:spcBef>
              <a:buSzPct val="100000"/>
              <a:buChar char="•"/>
              <a:defRPr sz="2000">
                <a:solidFill>
                  <a:srgbClr val="000000"/>
                </a:solidFill>
              </a:defRPr>
            </a:pPr>
            <a:endParaRPr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
          <p:cNvSpPr>
            <a:spLocks noGrp="1"/>
          </p:cNvSpPr>
          <p:nvPr>
            <p:ph type="body" idx="1"/>
          </p:nvPr>
        </p:nvSpPr>
        <p:spPr bwMode="auto"/>
        <p:txBody>
          <a:bodyPr>
            <a:normAutofit lnSpcReduction="10000"/>
          </a:bodyPr>
          <a:lstStyle/>
          <a:p>
            <a:pPr marL="571500" indent="-571500">
              <a:lnSpc>
                <a:spcPct val="150000"/>
              </a:lnSpc>
              <a:buSzPct val="100000"/>
              <a:buChar char="•"/>
              <a:defRPr sz="4400">
                <a:solidFill>
                  <a:srgbClr val="000000"/>
                </a:solidFill>
              </a:defRPr>
            </a:pPr>
            <a:r>
              <a:rPr lang="de-DE" dirty="0"/>
              <a:t>Vorstellung der Methode</a:t>
            </a:r>
          </a:p>
          <a:p>
            <a:pPr marL="571500" indent="-571500">
              <a:lnSpc>
                <a:spcPct val="150000"/>
              </a:lnSpc>
              <a:buSzPct val="100000"/>
              <a:buFontTx/>
              <a:buChar char="•"/>
              <a:defRPr sz="4400">
                <a:solidFill>
                  <a:srgbClr val="000000"/>
                </a:solidFill>
              </a:defRPr>
            </a:pPr>
            <a:r>
              <a:rPr lang="de-DE" dirty="0"/>
              <a:t>Ablaufplan</a:t>
            </a:r>
          </a:p>
          <a:p>
            <a:pPr marL="571500" indent="-571500">
              <a:lnSpc>
                <a:spcPct val="150000"/>
              </a:lnSpc>
              <a:buSzPct val="100000"/>
              <a:buChar char="•"/>
              <a:defRPr sz="4400">
                <a:solidFill>
                  <a:srgbClr val="000000"/>
                </a:solidFill>
              </a:defRPr>
            </a:pPr>
            <a:r>
              <a:rPr lang="de-DE" dirty="0"/>
              <a:t>Lernziele</a:t>
            </a:r>
          </a:p>
          <a:p>
            <a:pPr marL="571500" indent="-571500">
              <a:lnSpc>
                <a:spcPct val="150000"/>
              </a:lnSpc>
              <a:buSzPct val="100000"/>
              <a:buChar char="•"/>
              <a:defRPr sz="4400">
                <a:solidFill>
                  <a:srgbClr val="000000"/>
                </a:solidFill>
              </a:defRPr>
            </a:pPr>
            <a:r>
              <a:rPr lang="de-DE" dirty="0"/>
              <a:t>Inhaltliche Einbettung</a:t>
            </a:r>
          </a:p>
          <a:p>
            <a:pPr marL="571500" indent="-571500">
              <a:lnSpc>
                <a:spcPct val="150000"/>
              </a:lnSpc>
              <a:buSzPct val="100000"/>
              <a:buFontTx/>
              <a:buChar char="•"/>
              <a:defRPr sz="4400">
                <a:solidFill>
                  <a:srgbClr val="000000"/>
                </a:solidFill>
              </a:defRPr>
            </a:pPr>
            <a:r>
              <a:rPr lang="de-DE" dirty="0"/>
              <a:t>Spielregeln</a:t>
            </a:r>
          </a:p>
          <a:p>
            <a:pPr marL="571500" indent="-571500">
              <a:lnSpc>
                <a:spcPct val="150000"/>
              </a:lnSpc>
              <a:buSzPct val="100000"/>
              <a:buFontTx/>
              <a:buChar char="•"/>
              <a:defRPr sz="4400">
                <a:solidFill>
                  <a:srgbClr val="000000"/>
                </a:solidFill>
              </a:defRPr>
            </a:pPr>
            <a:r>
              <a:rPr lang="de-DE" dirty="0"/>
              <a:t>Freiwilligkeit der Teilnahme</a:t>
            </a:r>
          </a:p>
          <a:p>
            <a:pPr marL="571500" indent="-571500">
              <a:lnSpc>
                <a:spcPct val="150000"/>
              </a:lnSpc>
              <a:buSzPct val="100000"/>
              <a:buChar char="•"/>
              <a:defRPr sz="4400">
                <a:solidFill>
                  <a:srgbClr val="000000"/>
                </a:solidFill>
              </a:defRPr>
            </a:pPr>
            <a:r>
              <a:rPr lang="de-DE" dirty="0"/>
              <a:t>Zuteilung der Rollen</a:t>
            </a:r>
          </a:p>
          <a:p>
            <a:pPr marL="571500" indent="-571500">
              <a:lnSpc>
                <a:spcPct val="150000"/>
              </a:lnSpc>
              <a:buSzPct val="100000"/>
              <a:buChar char="•"/>
              <a:defRPr sz="4400">
                <a:solidFill>
                  <a:srgbClr val="000000"/>
                </a:solidFill>
              </a:defRPr>
            </a:pPr>
            <a:r>
              <a:rPr lang="de-DE" dirty="0"/>
              <a:t>Zuordnung von Beobachtungsaufträgen</a:t>
            </a:r>
          </a:p>
          <a:p>
            <a:pPr marL="571500" indent="-571500">
              <a:lnSpc>
                <a:spcPct val="150000"/>
              </a:lnSpc>
              <a:buSzPct val="100000"/>
              <a:buChar char="•"/>
              <a:defRPr sz="4400">
                <a:solidFill>
                  <a:srgbClr val="000000"/>
                </a:solidFill>
              </a:defRPr>
            </a:pPr>
            <a:r>
              <a:rPr lang="de-DE" dirty="0"/>
              <a:t>Offene Fragen</a:t>
            </a:r>
          </a:p>
          <a:p>
            <a:pPr marL="571500" indent="-571500">
              <a:lnSpc>
                <a:spcPct val="150000"/>
              </a:lnSpc>
              <a:buSzPct val="100000"/>
              <a:buChar char="•"/>
              <a:defRPr sz="4400">
                <a:solidFill>
                  <a:srgbClr val="000000"/>
                </a:solidFill>
              </a:defRPr>
            </a:pPr>
            <a:r>
              <a:rPr lang="de-DE" dirty="0"/>
              <a:t>…</a:t>
            </a:r>
          </a:p>
          <a:p>
            <a:pPr marL="571500" indent="-571500">
              <a:buSzPct val="100000"/>
              <a:buChar char="•"/>
              <a:defRPr sz="2000">
                <a:solidFill>
                  <a:srgbClr val="000000"/>
                </a:solidFill>
              </a:defRPr>
            </a:pPr>
            <a:endParaRPr lang="de-DE" dirty="0"/>
          </a:p>
          <a:p>
            <a:pPr marL="571500" indent="-571500">
              <a:buSzPct val="100000"/>
              <a:buChar char="•"/>
              <a:defRPr sz="2000">
                <a:solidFill>
                  <a:srgbClr val="000000"/>
                </a:solidFill>
              </a:defRPr>
            </a:pPr>
            <a:endParaRPr lang="de-DE" dirty="0"/>
          </a:p>
          <a:p>
            <a:pPr>
              <a:defRPr/>
            </a:pPr>
            <a:endParaRPr lang="de-DE" dirty="0"/>
          </a:p>
        </p:txBody>
      </p:sp>
      <p:sp>
        <p:nvSpPr>
          <p:cNvPr id="5" name="Titel 2"/>
          <p:cNvSpPr>
            <a:spLocks noGrp="1"/>
          </p:cNvSpPr>
          <p:nvPr>
            <p:ph type="title"/>
          </p:nvPr>
        </p:nvSpPr>
        <p:spPr bwMode="auto"/>
        <p:txBody>
          <a:bodyPr/>
          <a:lstStyle/>
          <a:p>
            <a:pPr algn="l">
              <a:defRPr/>
            </a:pPr>
            <a:r>
              <a:rPr lang="de-DE"/>
              <a:t>Briefing/Vorbereitungsphase</a:t>
            </a:r>
            <a:endParaRPr/>
          </a:p>
        </p:txBody>
      </p:sp>
      <p:sp>
        <p:nvSpPr>
          <p:cNvPr id="2" name="Foliennummernplatzhalter 1"/>
          <p:cNvSpPr>
            <a:spLocks noGrp="1"/>
          </p:cNvSpPr>
          <p:nvPr>
            <p:ph type="sldNum" sz="quarter" idx="2"/>
          </p:nvPr>
        </p:nvSpPr>
        <p:spPr/>
        <p:txBody>
          <a:bodyPr/>
          <a:lstStyle/>
          <a:p>
            <a:pPr>
              <a:defRPr/>
            </a:pPr>
            <a:fld id="{86CB4B4D-7CA3-9044-876B-883B54F8677D}" type="slidenum">
              <a:rPr lang="de-DE" smtClean="0"/>
              <a:t>7</a:t>
            </a:fld>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
          <p:cNvSpPr>
            <a:spLocks noGrp="1"/>
          </p:cNvSpPr>
          <p:nvPr>
            <p:ph type="body" idx="1"/>
          </p:nvPr>
        </p:nvSpPr>
        <p:spPr bwMode="auto"/>
        <p:txBody>
          <a:bodyPr>
            <a:normAutofit/>
          </a:bodyPr>
          <a:lstStyle/>
          <a:p>
            <a:pPr marL="571500" indent="-571500">
              <a:lnSpc>
                <a:spcPct val="150000"/>
              </a:lnSpc>
              <a:buSzPct val="100000"/>
              <a:buChar char="•"/>
              <a:defRPr sz="4400">
                <a:solidFill>
                  <a:srgbClr val="000000"/>
                </a:solidFill>
              </a:defRPr>
            </a:pPr>
            <a:r>
              <a:rPr lang="de-DE" dirty="0"/>
              <a:t>Teilnehmende agieren in der Rolle</a:t>
            </a:r>
          </a:p>
          <a:p>
            <a:pPr>
              <a:lnSpc>
                <a:spcPct val="150000"/>
              </a:lnSpc>
              <a:buSzPct val="100000"/>
              <a:defRPr sz="4400">
                <a:solidFill>
                  <a:srgbClr val="000000"/>
                </a:solidFill>
              </a:defRPr>
            </a:pPr>
            <a:r>
              <a:rPr lang="de-DE" dirty="0">
                <a:sym typeface="Wingdings" panose="05000000000000000000" pitchFamily="2" charset="2"/>
              </a:rPr>
              <a:t> </a:t>
            </a:r>
            <a:r>
              <a:rPr lang="de-DE" dirty="0"/>
              <a:t>Namens- und/oder Tischkärtchen</a:t>
            </a:r>
          </a:p>
          <a:p>
            <a:pPr marL="571500" indent="-571500">
              <a:lnSpc>
                <a:spcPct val="150000"/>
              </a:lnSpc>
              <a:buSzPct val="100000"/>
              <a:buChar char="•"/>
              <a:defRPr sz="4400">
                <a:solidFill>
                  <a:srgbClr val="000000"/>
                </a:solidFill>
              </a:defRPr>
            </a:pPr>
            <a:r>
              <a:rPr lang="de-DE" dirty="0"/>
              <a:t>Moderationsaufgabe o. ä.</a:t>
            </a:r>
          </a:p>
          <a:p>
            <a:pPr marL="571500" indent="-571500">
              <a:lnSpc>
                <a:spcPct val="150000"/>
              </a:lnSpc>
              <a:buSzPct val="100000"/>
              <a:buChar char="•"/>
              <a:defRPr sz="4400">
                <a:solidFill>
                  <a:srgbClr val="000000"/>
                </a:solidFill>
              </a:defRPr>
            </a:pPr>
            <a:r>
              <a:rPr lang="de-DE" dirty="0"/>
              <a:t>Spielleitung im Hintergrund</a:t>
            </a:r>
          </a:p>
          <a:p>
            <a:pPr marL="571500" indent="-571500">
              <a:lnSpc>
                <a:spcPct val="150000"/>
              </a:lnSpc>
              <a:buSzPct val="100000"/>
              <a:buChar char="•"/>
              <a:defRPr sz="4400">
                <a:solidFill>
                  <a:srgbClr val="000000"/>
                </a:solidFill>
              </a:defRPr>
            </a:pPr>
            <a:r>
              <a:rPr lang="de-DE" dirty="0" err="1"/>
              <a:t>Beobachter:innen</a:t>
            </a:r>
            <a:r>
              <a:rPr lang="de-DE" dirty="0"/>
              <a:t> im Hintergrund</a:t>
            </a:r>
          </a:p>
          <a:p>
            <a:pPr marL="571500" indent="-571500">
              <a:lnSpc>
                <a:spcPct val="150000"/>
              </a:lnSpc>
              <a:buSzPct val="100000"/>
              <a:buChar char="•"/>
              <a:defRPr sz="4400">
                <a:solidFill>
                  <a:srgbClr val="000000"/>
                </a:solidFill>
              </a:defRPr>
            </a:pPr>
            <a:endParaRPr lang="de-DE" dirty="0"/>
          </a:p>
          <a:p>
            <a:pPr marL="571500" indent="-571500">
              <a:lnSpc>
                <a:spcPct val="150000"/>
              </a:lnSpc>
              <a:buSzPct val="100000"/>
              <a:buChar char="•"/>
              <a:defRPr sz="4400">
                <a:solidFill>
                  <a:srgbClr val="000000"/>
                </a:solidFill>
              </a:defRPr>
            </a:pPr>
            <a:r>
              <a:rPr lang="de-DE" dirty="0"/>
              <a:t>Nötige Materialien: Rollenkarten? Inhaltliche Vorbereitung? Ggf. Spielsteine? Ggf. PC?</a:t>
            </a:r>
          </a:p>
          <a:p>
            <a:pPr marL="571500" indent="-571500">
              <a:lnSpc>
                <a:spcPct val="150000"/>
              </a:lnSpc>
              <a:buSzPct val="100000"/>
              <a:buChar char="•"/>
              <a:defRPr sz="4400">
                <a:solidFill>
                  <a:srgbClr val="000000"/>
                </a:solidFill>
              </a:defRPr>
            </a:pPr>
            <a:endParaRPr lang="de-DE" dirty="0"/>
          </a:p>
          <a:p>
            <a:pPr marL="571500" indent="-571500">
              <a:lnSpc>
                <a:spcPct val="150000"/>
              </a:lnSpc>
              <a:buSzPct val="100000"/>
              <a:buChar char="•"/>
              <a:defRPr sz="4400">
                <a:solidFill>
                  <a:srgbClr val="000000"/>
                </a:solidFill>
              </a:defRPr>
            </a:pPr>
            <a:r>
              <a:rPr lang="de-DE" dirty="0"/>
              <a:t>Hilfreich: Kleidung, Sprache, Dekoration, Örtlichkeit, Sitzordnung</a:t>
            </a:r>
          </a:p>
          <a:p>
            <a:pPr>
              <a:defRPr/>
            </a:pPr>
            <a:endParaRPr lang="de-DE" dirty="0"/>
          </a:p>
        </p:txBody>
      </p:sp>
      <p:sp>
        <p:nvSpPr>
          <p:cNvPr id="5" name="Titel 2"/>
          <p:cNvSpPr>
            <a:spLocks noGrp="1"/>
          </p:cNvSpPr>
          <p:nvPr>
            <p:ph type="title"/>
          </p:nvPr>
        </p:nvSpPr>
        <p:spPr bwMode="auto"/>
        <p:txBody>
          <a:bodyPr/>
          <a:lstStyle/>
          <a:p>
            <a:pPr algn="l">
              <a:defRPr/>
            </a:pPr>
            <a:r>
              <a:rPr lang="de-DE"/>
              <a:t>Spielphase/Simulationsphase</a:t>
            </a:r>
            <a:endParaRPr/>
          </a:p>
        </p:txBody>
      </p:sp>
      <p:pic>
        <p:nvPicPr>
          <p:cNvPr id="2" name="Grafik 1"/>
          <p:cNvPicPr>
            <a:picLocks noChangeAspect="1"/>
          </p:cNvPicPr>
          <p:nvPr/>
        </p:nvPicPr>
        <p:blipFill>
          <a:blip r:embed="rId2"/>
          <a:stretch>
            <a:fillRect/>
          </a:stretch>
        </p:blipFill>
        <p:spPr>
          <a:xfrm>
            <a:off x="15216335" y="3064918"/>
            <a:ext cx="7127367" cy="4752528"/>
          </a:xfrm>
          <a:prstGeom prst="rect">
            <a:avLst/>
          </a:prstGeom>
        </p:spPr>
      </p:pic>
      <p:sp>
        <p:nvSpPr>
          <p:cNvPr id="3" name="Textfeld 2"/>
          <p:cNvSpPr txBox="1"/>
          <p:nvPr/>
        </p:nvSpPr>
        <p:spPr bwMode="auto">
          <a:xfrm>
            <a:off x="15269271" y="7938171"/>
            <a:ext cx="7021493"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dirty="0"/>
              <a:t>Abb. 1: Eindruck MEUM 2013 (Quelle unbekannt)</a:t>
            </a:r>
          </a:p>
        </p:txBody>
      </p:sp>
      <p:sp>
        <p:nvSpPr>
          <p:cNvPr id="7" name="Foliennummernplatzhalter 6"/>
          <p:cNvSpPr>
            <a:spLocks noGrp="1"/>
          </p:cNvSpPr>
          <p:nvPr>
            <p:ph type="sldNum" sz="quarter" idx="2"/>
          </p:nvPr>
        </p:nvSpPr>
        <p:spPr/>
        <p:txBody>
          <a:bodyPr/>
          <a:lstStyle/>
          <a:p>
            <a:pPr>
              <a:defRPr/>
            </a:pPr>
            <a:fld id="{86CB4B4D-7CA3-9044-876B-883B54F8677D}" type="slidenum">
              <a:rPr lang="de-DE" smtClean="0"/>
              <a:t>8</a:t>
            </a:fld>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
          <p:cNvSpPr>
            <a:spLocks noGrp="1"/>
          </p:cNvSpPr>
          <p:nvPr>
            <p:ph type="body" idx="1"/>
          </p:nvPr>
        </p:nvSpPr>
        <p:spPr bwMode="auto"/>
        <p:txBody>
          <a:bodyPr/>
          <a:lstStyle/>
          <a:p>
            <a:pPr>
              <a:lnSpc>
                <a:spcPct val="150000"/>
              </a:lnSpc>
              <a:defRPr sz="4400" b="1" u="sng">
                <a:solidFill>
                  <a:srgbClr val="000000"/>
                </a:solidFill>
              </a:defRPr>
            </a:pPr>
            <a:r>
              <a:rPr lang="de-DE" dirty="0"/>
              <a:t>Debriefing-Leitfragen nach Kriz/Nöbauer (2015):</a:t>
            </a:r>
            <a:endParaRPr dirty="0"/>
          </a:p>
          <a:p>
            <a:pPr>
              <a:lnSpc>
                <a:spcPct val="150000"/>
              </a:lnSpc>
              <a:defRPr sz="4400" b="1" u="sng">
                <a:solidFill>
                  <a:srgbClr val="000000"/>
                </a:solidFill>
              </a:defRPr>
            </a:pPr>
            <a:endParaRPr lang="de-DE" dirty="0"/>
          </a:p>
          <a:p>
            <a:pPr defTabSz="449580">
              <a:lnSpc>
                <a:spcPct val="150000"/>
              </a:lnSpc>
              <a:defRPr sz="4400">
                <a:solidFill>
                  <a:srgbClr val="000000"/>
                </a:solidFill>
              </a:defRPr>
            </a:pPr>
            <a:r>
              <a:rPr lang="de-DE" dirty="0"/>
              <a:t>„Wie haben Sie sich gefühlt?“</a:t>
            </a:r>
            <a:endParaRPr dirty="0"/>
          </a:p>
          <a:p>
            <a:pPr defTabSz="449580">
              <a:lnSpc>
                <a:spcPct val="150000"/>
              </a:lnSpc>
              <a:defRPr sz="4400">
                <a:solidFill>
                  <a:srgbClr val="000000"/>
                </a:solidFill>
              </a:defRPr>
            </a:pPr>
            <a:r>
              <a:rPr lang="de-DE" dirty="0"/>
              <a:t>„Was ist geschehen?“</a:t>
            </a:r>
            <a:endParaRPr dirty="0"/>
          </a:p>
          <a:p>
            <a:pPr>
              <a:lnSpc>
                <a:spcPct val="150000"/>
              </a:lnSpc>
              <a:defRPr sz="4400">
                <a:solidFill>
                  <a:srgbClr val="000000"/>
                </a:solidFill>
              </a:defRPr>
            </a:pPr>
            <a:r>
              <a:rPr lang="de-DE" dirty="0"/>
              <a:t>„Was haben Sie gelernt?“</a:t>
            </a:r>
            <a:endParaRPr dirty="0"/>
          </a:p>
          <a:p>
            <a:pPr>
              <a:lnSpc>
                <a:spcPct val="150000"/>
              </a:lnSpc>
              <a:defRPr sz="4400">
                <a:solidFill>
                  <a:srgbClr val="000000"/>
                </a:solidFill>
              </a:defRPr>
            </a:pPr>
            <a:r>
              <a:rPr lang="de-DE" dirty="0"/>
              <a:t>„Wie hängen Planspiel und Realität zusammen?“</a:t>
            </a:r>
            <a:endParaRPr dirty="0"/>
          </a:p>
          <a:p>
            <a:pPr>
              <a:lnSpc>
                <a:spcPct val="150000"/>
              </a:lnSpc>
              <a:defRPr sz="4400">
                <a:solidFill>
                  <a:srgbClr val="000000"/>
                </a:solidFill>
              </a:defRPr>
            </a:pPr>
            <a:r>
              <a:rPr lang="de-DE" dirty="0"/>
              <a:t>„Was wäre gewesen, wenn …“</a:t>
            </a:r>
            <a:endParaRPr dirty="0"/>
          </a:p>
          <a:p>
            <a:pPr>
              <a:lnSpc>
                <a:spcPct val="150000"/>
              </a:lnSpc>
              <a:defRPr sz="4400">
                <a:solidFill>
                  <a:srgbClr val="000000"/>
                </a:solidFill>
              </a:defRPr>
            </a:pPr>
            <a:r>
              <a:rPr lang="de-DE" dirty="0"/>
              <a:t>„Wie geht es nun weiter?“</a:t>
            </a:r>
            <a:endParaRPr dirty="0"/>
          </a:p>
          <a:p>
            <a:pPr>
              <a:defRPr/>
            </a:pPr>
            <a:endParaRPr lang="de-DE" dirty="0"/>
          </a:p>
          <a:p>
            <a:pPr>
              <a:defRPr/>
            </a:pPr>
            <a:r>
              <a:rPr lang="de-DE" b="1" dirty="0"/>
              <a:t>Meta-Reflexion</a:t>
            </a:r>
            <a:endParaRPr dirty="0"/>
          </a:p>
        </p:txBody>
      </p:sp>
      <p:sp>
        <p:nvSpPr>
          <p:cNvPr id="5" name="Titel 2"/>
          <p:cNvSpPr>
            <a:spLocks noGrp="1"/>
          </p:cNvSpPr>
          <p:nvPr>
            <p:ph type="title"/>
          </p:nvPr>
        </p:nvSpPr>
        <p:spPr bwMode="auto"/>
        <p:txBody>
          <a:bodyPr/>
          <a:lstStyle/>
          <a:p>
            <a:pPr algn="l">
              <a:defRPr/>
            </a:pPr>
            <a:r>
              <a:rPr lang="de-DE"/>
              <a:t>Debriefing/Reflexionsphase</a:t>
            </a:r>
            <a:endParaRPr/>
          </a:p>
        </p:txBody>
      </p:sp>
      <p:sp>
        <p:nvSpPr>
          <p:cNvPr id="2" name="Foliennummernplatzhalter 1"/>
          <p:cNvSpPr>
            <a:spLocks noGrp="1"/>
          </p:cNvSpPr>
          <p:nvPr>
            <p:ph type="sldNum" sz="quarter" idx="2"/>
          </p:nvPr>
        </p:nvSpPr>
        <p:spPr/>
        <p:txBody>
          <a:bodyPr/>
          <a:lstStyle/>
          <a:p>
            <a:pPr>
              <a:defRPr/>
            </a:pPr>
            <a:fld id="{86CB4B4D-7CA3-9044-876B-883B54F8677D}" type="slidenum">
              <a:rPr lang="de-DE" smtClean="0"/>
              <a:t>9</a:t>
            </a:fld>
            <a:endParaRPr lang="de-DE"/>
          </a:p>
        </p:txBody>
      </p:sp>
    </p:spTree>
  </p:cSld>
  <p:clrMapOvr>
    <a:masterClrMapping/>
  </p:clrMapOvr>
</p:sld>
</file>

<file path=ppt/theme/theme1.xml><?xml version="1.0" encoding="utf-8"?>
<a:theme xmlns:a="http://schemas.openxmlformats.org/drawingml/2006/main" name="GU-Design">
  <a:themeElements>
    <a:clrScheme name="GU-Design">
      <a:dk1>
        <a:srgbClr val="8F8F8F"/>
      </a:dk1>
      <a:lt1>
        <a:srgbClr val="00618F"/>
      </a:lt1>
      <a:dk2>
        <a:srgbClr val="A7A7A7"/>
      </a:dk2>
      <a:lt2>
        <a:srgbClr val="535353"/>
      </a:lt2>
      <a:accent1>
        <a:srgbClr val="00618F"/>
      </a:accent1>
      <a:accent2>
        <a:srgbClr val="E4E3DD"/>
      </a:accent2>
      <a:accent3>
        <a:srgbClr val="A5AB52"/>
      </a:accent3>
      <a:accent4>
        <a:srgbClr val="4D4B46"/>
      </a:accent4>
      <a:accent5>
        <a:srgbClr val="B3062C"/>
      </a:accent5>
      <a:accent6>
        <a:srgbClr val="C96215"/>
      </a:accent6>
      <a:hlink>
        <a:srgbClr val="0000FF"/>
      </a:hlink>
      <a:folHlink>
        <a:srgbClr val="FF00FF"/>
      </a:folHlink>
    </a:clrScheme>
    <a:fontScheme name="GU-Design">
      <a:majorFont>
        <a:latin typeface="Helvetica"/>
        <a:ea typeface="Helvetica"/>
        <a:cs typeface="Helvetica"/>
      </a:majorFont>
      <a:minorFont>
        <a:latin typeface="Avenir Roman"/>
        <a:ea typeface="Avenir Roman"/>
        <a:cs typeface="Avenir Roman"/>
      </a:minorFont>
    </a:fontScheme>
    <a:fmtScheme name="GU-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GU-Design">
  <a:themeElements>
    <a:clrScheme name="GU-Design">
      <a:dk1>
        <a:srgbClr val="000000"/>
      </a:dk1>
      <a:lt1>
        <a:srgbClr val="FFFFFF"/>
      </a:lt1>
      <a:dk2>
        <a:srgbClr val="A7A7A7"/>
      </a:dk2>
      <a:lt2>
        <a:srgbClr val="535353"/>
      </a:lt2>
      <a:accent1>
        <a:srgbClr val="00618F"/>
      </a:accent1>
      <a:accent2>
        <a:srgbClr val="E4E3DD"/>
      </a:accent2>
      <a:accent3>
        <a:srgbClr val="A5AB52"/>
      </a:accent3>
      <a:accent4>
        <a:srgbClr val="4D4B46"/>
      </a:accent4>
      <a:accent5>
        <a:srgbClr val="B3062C"/>
      </a:accent5>
      <a:accent6>
        <a:srgbClr val="C96215"/>
      </a:accent6>
      <a:hlink>
        <a:srgbClr val="0000FF"/>
      </a:hlink>
      <a:folHlink>
        <a:srgbClr val="FF00FF"/>
      </a:folHlink>
    </a:clrScheme>
    <a:fontScheme name="GU-Design">
      <a:majorFont>
        <a:latin typeface="Helvetica"/>
        <a:ea typeface="Helvetica"/>
        <a:cs typeface="Helvetica"/>
      </a:majorFont>
      <a:minorFont>
        <a:latin typeface="Avenir Roman"/>
        <a:ea typeface="Avenir Roman"/>
        <a:cs typeface="Avenir Roman"/>
      </a:minorFont>
    </a:fontScheme>
    <a:fmtScheme name="GU-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2369</Words>
  <Application>Microsoft Office PowerPoint</Application>
  <DocSecurity>0</DocSecurity>
  <PresentationFormat>Benutzerdefiniert</PresentationFormat>
  <Paragraphs>318</Paragraphs>
  <Slides>32</Slides>
  <Notes>15</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Arial</vt:lpstr>
      <vt:lpstr>Arial Narrow</vt:lpstr>
      <vt:lpstr>Avenir Roman</vt:lpstr>
      <vt:lpstr>Calibri</vt:lpstr>
      <vt:lpstr>Georgia</vt:lpstr>
      <vt:lpstr>Wingdings</vt:lpstr>
      <vt:lpstr>GU-Design</vt:lpstr>
      <vt:lpstr>      </vt:lpstr>
      <vt:lpstr>Vorstellungsrunde</vt:lpstr>
      <vt:lpstr>Fragerunde: Kamera an!</vt:lpstr>
      <vt:lpstr>Fortbildungsablauf &amp; Netiquette</vt:lpstr>
      <vt:lpstr>Hintergrund</vt:lpstr>
      <vt:lpstr>Zur Methode „Planspiel“</vt:lpstr>
      <vt:lpstr>Briefing/Vorbereitungsphase</vt:lpstr>
      <vt:lpstr>Spielphase/Simulationsphase</vt:lpstr>
      <vt:lpstr>Debriefing/Reflexionsphase</vt:lpstr>
      <vt:lpstr>Meta-Reflexion</vt:lpstr>
      <vt:lpstr>Lerneffekte</vt:lpstr>
      <vt:lpstr>Ihre Beispiele</vt:lpstr>
      <vt:lpstr>Unsere Beispiele</vt:lpstr>
      <vt:lpstr>Ausblick</vt:lpstr>
      <vt:lpstr>PAUSE</vt:lpstr>
      <vt:lpstr>Planspiel „Hausen“</vt:lpstr>
      <vt:lpstr>Entstehungszusammenhang</vt:lpstr>
      <vt:lpstr>Modellierung des Szenarios</vt:lpstr>
      <vt:lpstr>Übersicht Szenario</vt:lpstr>
      <vt:lpstr>Austausch zum Mehrwert</vt:lpstr>
      <vt:lpstr>Hintergrund „Politik und Wirtschaft“</vt:lpstr>
      <vt:lpstr>Hintergrund „Politik und Wirtschaft“</vt:lpstr>
      <vt:lpstr>Hintergrund „Geschichte“</vt:lpstr>
      <vt:lpstr>Hintergrund „Geschichte“</vt:lpstr>
      <vt:lpstr>Hintergrund „Erdkunde“</vt:lpstr>
      <vt:lpstr>Hintergrund „Erdkunde“</vt:lpstr>
      <vt:lpstr>Austausch zum Mehrwert</vt:lpstr>
      <vt:lpstr>Aktuelle Rollenverteilung</vt:lpstr>
      <vt:lpstr>Ausblick auf nächste Woche</vt:lpstr>
      <vt:lpstr>PowerPoint-Präsentation</vt:lpstr>
      <vt:lpstr>Literatur </vt:lpstr>
      <vt:lpstr>Literatur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Planspiel „Förderausschuss“ Hinweise zur Spielleitung     Maria Theresa Meßner, Katja Adl-Amini, Ilonca Hardy und Tim Engartner</dc:title>
  <dc:subject/>
  <dc:creator>Meßner, Maria Theresa</dc:creator>
  <cp:keywords/>
  <dc:description/>
  <cp:lastModifiedBy>Kubitza, Tobias</cp:lastModifiedBy>
  <cp:revision>126</cp:revision>
  <dcterms:modified xsi:type="dcterms:W3CDTF">2022-01-19T09:55:27Z</dcterms:modified>
  <cp:category/>
  <dc:identifier/>
  <cp:contentStatus/>
  <dc:language/>
  <cp:version/>
</cp:coreProperties>
</file>